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6858000" cx="12192000"/>
  <p:notesSz cx="6858000" cy="9144000"/>
  <p:embeddedFontLst>
    <p:embeddedFont>
      <p:font typeface="Gill Sans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2" roundtripDataSignature="AMtx7mhmFYpQxuQDYuzYXNZtikf1qb1w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customschemas.google.com/relationships/presentationmetadata" Target="metadata"/><Relationship Id="rId61" Type="http://schemas.openxmlformats.org/officeDocument/2006/relationships/font" Target="fonts/GillSans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GillSan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8f1dfa5a1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128f1dfa5a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g128f1dfa5a1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8f1dfa5a1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128f1dfa5a1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g128f1dfa5a1_1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8f1dfa5a1_1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128f1dfa5a1_1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g128f1dfa5a1_1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28f1dfa5a1_1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128f1dfa5a1_1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g128f1dfa5a1_1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8f1dfa5a1_1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128f1dfa5a1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g128f1dfa5a1_1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8f1dfa5a1_3_5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128f1dfa5a1_3_5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g128f1dfa5a1_3_5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8f1dfa5a1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128f1dfa5a1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g128f1dfa5a1_1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8f1dfa5a1_1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128f1dfa5a1_1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g128f1dfa5a1_1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8f1dfa5a1_1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128f1dfa5a1_1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g128f1dfa5a1_1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28f1dfa5a1_1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128f1dfa5a1_1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g128f1dfa5a1_1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d39444553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fd39444553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gfd39444553_1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8f1dfa5a1_1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128f1dfa5a1_1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g128f1dfa5a1_1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8f1dfa5a1_3_5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128f1dfa5a1_3_5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5" name="Google Shape;415;g128f1dfa5a1_3_5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28f1dfa5a1_3_5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128f1dfa5a1_3_5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g128f1dfa5a1_3_5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8f1dfa5a1_1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128f1dfa5a1_1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g128f1dfa5a1_1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8f1dfa5a1_1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128f1dfa5a1_1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g128f1dfa5a1_1_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28f1dfa5a1_1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128f1dfa5a1_1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5" name="Google Shape;455;g128f1dfa5a1_1_1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28f1dfa5a1_1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128f1dfa5a1_1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g128f1dfa5a1_1_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28f1dfa5a1_3_6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128f1dfa5a1_3_6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g128f1dfa5a1_3_6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28f1dfa5a1_3_6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128f1dfa5a1_3_6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g128f1dfa5a1_3_6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28f1dfa5a1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128f1dfa5a1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3" name="Google Shape;493;g128f1dfa5a1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116f14b08d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1116f14b08d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1" name="Google Shape;501;g1116f14b08d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28f1dfa5a1_1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128f1dfa5a1_1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9" name="Google Shape;509;g128f1dfa5a1_1_1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16f14b08d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1116f14b08d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7" name="Google Shape;517;g1116f14b08d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8f1dfa5a1_1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128f1dfa5a1_1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6" name="Google Shape;526;g128f1dfa5a1_1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8f1dfa5a1_1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128f1dfa5a1_1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5" name="Google Shape;535;g128f1dfa5a1_1_2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116f14b08d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1116f14b08d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4" name="Google Shape;544;g1116f14b08d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184dedd764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1184dedd764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2" name="Google Shape;552;g1184dedd764_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28f1dfa5a1_3_6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128f1dfa5a1_3_6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0" name="Google Shape;560;g128f1dfa5a1_3_6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8f1dfa5a1_3_6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128f1dfa5a1_3_6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8" name="Google Shape;568;g128f1dfa5a1_3_6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116f14b08d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1116f14b08d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5" name="Google Shape;575;g1116f14b08d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8f1dfa5a1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128f1dfa5a1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28f1dfa5a1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116f14b08d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1116f14b08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3" name="Google Shape;583;g1116f14b08d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116f14b08d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1116f14b08d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2" name="Google Shape;592;g1116f14b08d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116f14b08d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1116f14b08d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0" name="Google Shape;600;g1116f14b08d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26073df2f0_3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126073df2f0_3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9" name="Google Shape;609;g126073df2f0_3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fd39444553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gfd39444553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8" name="Google Shape;618;gfd39444553_1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28f1dfa5a1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28f1dfa5a1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128f1dfa5a1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28f1dfa5a1_4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g128f1dfa5a1_4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5" name="Google Shape;635;g128f1dfa5a1_4_1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16f14b08d_2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g1116f14b08d_2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4" name="Google Shape;644;g1116f14b08d_2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28f1dfa5a1_4_3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128f1dfa5a1_4_3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3" name="Google Shape;653;g128f1dfa5a1_4_3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116f14b08d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g1116f14b08d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2" name="Google Shape;662;g1116f14b08d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8f1dfa5a1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28f1dfa5a1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28f1dfa5a1_0_1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04e6cfa02a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g104e6cfa02a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9" name="Google Shape;669;g104e6cfa02a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1298fe5bd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g11298fe5bd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7" name="Google Shape;677;g11298fe5bd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298fe5bd6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11298fe5bd6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4" name="Google Shape;684;g11298fe5bd6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116f14b08d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1116f14b08d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0" name="Google Shape;690;g1116f14b08d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7" name="Google Shape;69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8f1dfa5a1_0_3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128f1dfa5a1_0_3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28f1dfa5a1_0_3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8f1dfa5a1_0_6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28f1dfa5a1_0_6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128f1dfa5a1_0_6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8f1dfa5a1_0_5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8f1dfa5a1_0_5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28f1dfa5a1_0_5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8f1dfa5a1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28f1dfa5a1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128f1dfa5a1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de diapositive" showMasterSp="0">
  <p:cSld name="1_Titre de diapositiv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11"/>
          <p:cNvSpPr/>
          <p:nvPr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1"/>
          <p:cNvSpPr txBox="1"/>
          <p:nvPr>
            <p:ph idx="1" type="subTitle"/>
          </p:nvPr>
        </p:nvSpPr>
        <p:spPr>
          <a:xfrm>
            <a:off x="581194" y="5695849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1"/>
          <p:cNvSpPr/>
          <p:nvPr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1"/>
          <p:cNvSpPr txBox="1"/>
          <p:nvPr>
            <p:ph type="ctrTitle"/>
          </p:nvPr>
        </p:nvSpPr>
        <p:spPr>
          <a:xfrm>
            <a:off x="581191" y="4220835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uniquement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re uniquement">
  <p:cSld name="3_Titre uniquemen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-8626" y="5120639"/>
            <a:ext cx="12200626" cy="173260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759402" y="5330449"/>
            <a:ext cx="1938528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80"/>
              <a:buNone/>
              <a:defRPr b="1" sz="4000">
                <a:solidFill>
                  <a:srgbClr val="4653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99" name="Google Shape;99;p20"/>
          <p:cNvSpPr txBox="1"/>
          <p:nvPr>
            <p:ph idx="2" type="body"/>
          </p:nvPr>
        </p:nvSpPr>
        <p:spPr>
          <a:xfrm>
            <a:off x="759405" y="5958718"/>
            <a:ext cx="1938528" cy="63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3" type="body"/>
          </p:nvPr>
        </p:nvSpPr>
        <p:spPr>
          <a:xfrm>
            <a:off x="3642897" y="5330449"/>
            <a:ext cx="1938528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80"/>
              <a:buNone/>
              <a:defRPr b="1" sz="40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01" name="Google Shape;101;p20"/>
          <p:cNvSpPr txBox="1"/>
          <p:nvPr>
            <p:ph idx="4" type="body"/>
          </p:nvPr>
        </p:nvSpPr>
        <p:spPr>
          <a:xfrm>
            <a:off x="3642900" y="5958718"/>
            <a:ext cx="1938528" cy="63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5" type="body"/>
          </p:nvPr>
        </p:nvSpPr>
        <p:spPr>
          <a:xfrm>
            <a:off x="6526392" y="5330449"/>
            <a:ext cx="1938528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80"/>
              <a:buNone/>
              <a:defRPr b="1" sz="40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03" name="Google Shape;103;p20"/>
          <p:cNvSpPr txBox="1"/>
          <p:nvPr>
            <p:ph idx="6" type="body"/>
          </p:nvPr>
        </p:nvSpPr>
        <p:spPr>
          <a:xfrm>
            <a:off x="6526395" y="5958718"/>
            <a:ext cx="1938528" cy="63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7" type="body"/>
          </p:nvPr>
        </p:nvSpPr>
        <p:spPr>
          <a:xfrm>
            <a:off x="9409888" y="5330449"/>
            <a:ext cx="1938528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80"/>
              <a:buNone/>
              <a:defRPr b="1" sz="40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05" name="Google Shape;105;p20"/>
          <p:cNvSpPr txBox="1"/>
          <p:nvPr>
            <p:ph idx="8" type="body"/>
          </p:nvPr>
        </p:nvSpPr>
        <p:spPr>
          <a:xfrm>
            <a:off x="9409891" y="5958718"/>
            <a:ext cx="1938528" cy="63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uniquement">
  <p:cSld name="1_Titre uniquemen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1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12" name="Google Shape;112;p21"/>
          <p:cNvSpPr/>
          <p:nvPr>
            <p:ph idx="2" type="pic"/>
          </p:nvPr>
        </p:nvSpPr>
        <p:spPr>
          <a:xfrm>
            <a:off x="0" y="5245130"/>
            <a:ext cx="12192000" cy="161287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B1B1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re uniquement">
  <p:cSld name="2_Titre uniqueme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2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22" name="Google Shape;122;p22"/>
          <p:cNvSpPr/>
          <p:nvPr>
            <p:ph idx="2" type="pic"/>
          </p:nvPr>
        </p:nvSpPr>
        <p:spPr>
          <a:xfrm>
            <a:off x="0" y="5245130"/>
            <a:ext cx="12192000" cy="161287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/>
        </p:nvSpPr>
        <p:spPr>
          <a:xfrm>
            <a:off x="575894" y="1972490"/>
            <a:ext cx="2467752" cy="3272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3429849" y="1972490"/>
            <a:ext cx="2467752" cy="3272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5" name="Google Shape;125;p22"/>
          <p:cNvSpPr/>
          <p:nvPr/>
        </p:nvSpPr>
        <p:spPr>
          <a:xfrm>
            <a:off x="6283804" y="1972490"/>
            <a:ext cx="2467752" cy="3272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22"/>
          <p:cNvSpPr/>
          <p:nvPr/>
        </p:nvSpPr>
        <p:spPr>
          <a:xfrm>
            <a:off x="9137758" y="1972490"/>
            <a:ext cx="2467752" cy="3272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581192" y="2988377"/>
            <a:ext cx="2492830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b="1" sz="20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28" name="Google Shape;128;p22"/>
          <p:cNvSpPr txBox="1"/>
          <p:nvPr>
            <p:ph idx="3" type="body"/>
          </p:nvPr>
        </p:nvSpPr>
        <p:spPr>
          <a:xfrm>
            <a:off x="581194" y="3584516"/>
            <a:ext cx="2492828" cy="1656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4" type="body"/>
          </p:nvPr>
        </p:nvSpPr>
        <p:spPr>
          <a:xfrm>
            <a:off x="6298472" y="2988377"/>
            <a:ext cx="249283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b="1" sz="20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30" name="Google Shape;130;p22"/>
          <p:cNvSpPr txBox="1"/>
          <p:nvPr>
            <p:ph idx="5" type="body"/>
          </p:nvPr>
        </p:nvSpPr>
        <p:spPr>
          <a:xfrm>
            <a:off x="6298471" y="3584516"/>
            <a:ext cx="2492830" cy="1656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6" type="body"/>
          </p:nvPr>
        </p:nvSpPr>
        <p:spPr>
          <a:xfrm>
            <a:off x="3444517" y="2988377"/>
            <a:ext cx="2492830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b="1" sz="20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32" name="Google Shape;132;p22"/>
          <p:cNvSpPr txBox="1"/>
          <p:nvPr>
            <p:ph idx="7" type="body"/>
          </p:nvPr>
        </p:nvSpPr>
        <p:spPr>
          <a:xfrm>
            <a:off x="3444519" y="3584516"/>
            <a:ext cx="2492828" cy="1656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8" type="body"/>
          </p:nvPr>
        </p:nvSpPr>
        <p:spPr>
          <a:xfrm>
            <a:off x="9138807" y="2988377"/>
            <a:ext cx="249283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b="1" sz="20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34" name="Google Shape;134;p22"/>
          <p:cNvSpPr txBox="1"/>
          <p:nvPr>
            <p:ph idx="9" type="body"/>
          </p:nvPr>
        </p:nvSpPr>
        <p:spPr>
          <a:xfrm>
            <a:off x="9138806" y="3584516"/>
            <a:ext cx="2492830" cy="1656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35" name="Google Shape;135;p22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B1B1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4"/>
          <p:cNvSpPr txBox="1"/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2" type="body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147" name="Google Shape;147;p24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u avec légende">
  <p:cSld name="1_Contenu avec légende">
    <p:bg>
      <p:bgPr>
        <a:solidFill>
          <a:schemeClr val="lt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/>
          <p:nvPr>
            <p:ph idx="2" type="pic"/>
          </p:nvPr>
        </p:nvSpPr>
        <p:spPr>
          <a:xfrm>
            <a:off x="8622917" y="3322281"/>
            <a:ext cx="3367862" cy="3367862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3" name="Google Shape;153;p25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5"/>
          <p:cNvSpPr/>
          <p:nvPr>
            <p:ph idx="3" type="pic"/>
          </p:nvPr>
        </p:nvSpPr>
        <p:spPr>
          <a:xfrm>
            <a:off x="768350" y="2312987"/>
            <a:ext cx="731520" cy="73152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5"/>
          <p:cNvSpPr txBox="1"/>
          <p:nvPr>
            <p:ph type="title"/>
          </p:nvPr>
        </p:nvSpPr>
        <p:spPr>
          <a:xfrm>
            <a:off x="767857" y="2647728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Gill Sans"/>
              <a:buNone/>
              <a:defRPr b="0" sz="24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6"/>
          <p:cNvSpPr/>
          <p:nvPr>
            <p:ph idx="2" type="pic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163" name="Google Shape;163;p2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 rot="5400000">
            <a:off x="4269976" y="-1352783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7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showMasterSp="0" type="vertTitleAndTx">
  <p:cSld name="VERTICAL_TITLE_AND_VERTICAL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8"/>
          <p:cNvSpPr txBox="1"/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76" name="Google Shape;176;p2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u avec légende">
  <p:cSld name="3_Contenu avec légend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2"/>
          <p:cNvSpPr txBox="1"/>
          <p:nvPr>
            <p:ph type="title"/>
          </p:nvPr>
        </p:nvSpPr>
        <p:spPr>
          <a:xfrm>
            <a:off x="767857" y="2647728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lt1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lt1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lt1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lt1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lt1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0" name="Google Shape;40;p12"/>
          <p:cNvSpPr/>
          <p:nvPr/>
        </p:nvSpPr>
        <p:spPr>
          <a:xfrm rot="5400000">
            <a:off x="1415595" y="3435840"/>
            <a:ext cx="57607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u avec légende">
  <p:cSld name="2_Contenu avec légend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/>
          <p:nvPr>
            <p:ph idx="2" type="pic"/>
          </p:nvPr>
        </p:nvSpPr>
        <p:spPr>
          <a:xfrm>
            <a:off x="0" y="0"/>
            <a:ext cx="4232275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3"/>
          <p:cNvSpPr txBox="1"/>
          <p:nvPr>
            <p:ph type="title"/>
          </p:nvPr>
        </p:nvSpPr>
        <p:spPr>
          <a:xfrm>
            <a:off x="4900927" y="709565"/>
            <a:ext cx="6650991" cy="6994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" type="body"/>
          </p:nvPr>
        </p:nvSpPr>
        <p:spPr>
          <a:xfrm>
            <a:off x="4900928" y="1632857"/>
            <a:ext cx="6650991" cy="4205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13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4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Gill Sans"/>
              <a:buNone/>
              <a:defRPr sz="36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14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de diapositive" showMasterSp="0">
  <p:cSld name="1_Titre de diapositiv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0"/>
          <p:cNvSpPr/>
          <p:nvPr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581194" y="5695849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10"/>
          <p:cNvSpPr/>
          <p:nvPr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0"/>
          <p:cNvSpPr txBox="1"/>
          <p:nvPr>
            <p:ph type="ctrTitle"/>
          </p:nvPr>
        </p:nvSpPr>
        <p:spPr>
          <a:xfrm>
            <a:off x="581191" y="4220835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Gill Sans"/>
              <a:buNone/>
              <a:defRPr b="0" sz="3600" cap="none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>
  <p:cSld name="Comparais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581191" y="2905648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08"/>
              <a:buNone/>
              <a:defRPr b="1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581194" y="3580809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6416039" y="2905649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208"/>
              <a:buFont typeface="Noto Sans Symbols"/>
              <a:buNone/>
              <a:defRPr b="1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6416037" y="3580809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6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7.xml"/><Relationship Id="rId1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5" name="Google Shape;15;p9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9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7" name="Google Shape;27;p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8" name="Google Shape;28;p8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0" name="Google Shape;30;p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Relationship Id="rId4" Type="http://schemas.openxmlformats.org/officeDocument/2006/relationships/image" Target="../media/image6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7.png"/><Relationship Id="rId4" Type="http://schemas.openxmlformats.org/officeDocument/2006/relationships/image" Target="../media/image6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png"/><Relationship Id="rId4" Type="http://schemas.openxmlformats.org/officeDocument/2006/relationships/image" Target="../media/image66.png"/><Relationship Id="rId5" Type="http://schemas.openxmlformats.org/officeDocument/2006/relationships/image" Target="../media/image6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5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9.png"/><Relationship Id="rId4" Type="http://schemas.openxmlformats.org/officeDocument/2006/relationships/image" Target="../media/image72.png"/><Relationship Id="rId5" Type="http://schemas.openxmlformats.org/officeDocument/2006/relationships/image" Target="../media/image7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4.png"/><Relationship Id="rId4" Type="http://schemas.openxmlformats.org/officeDocument/2006/relationships/image" Target="../media/image73.png"/><Relationship Id="rId5" Type="http://schemas.openxmlformats.org/officeDocument/2006/relationships/image" Target="../media/image7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8.png"/><Relationship Id="rId4" Type="http://schemas.openxmlformats.org/officeDocument/2006/relationships/image" Target="../media/image7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2" name="Google Shape;192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80" l="0" r="0" t="788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"/>
          <p:cNvSpPr/>
          <p:nvPr/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"/>
          <p:cNvSpPr/>
          <p:nvPr/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"/>
          <p:cNvSpPr txBox="1"/>
          <p:nvPr>
            <p:ph type="ctrTitle"/>
          </p:nvPr>
        </p:nvSpPr>
        <p:spPr>
          <a:xfrm>
            <a:off x="609599" y="4572000"/>
            <a:ext cx="10965141" cy="8952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fr-FR" sz="6000">
                <a:solidFill>
                  <a:schemeClr val="lt1"/>
                </a:solidFill>
              </a:rPr>
              <a:t>C</a:t>
            </a:r>
            <a:r>
              <a:rPr lang="fr-FR" sz="4000">
                <a:solidFill>
                  <a:schemeClr val="lt1"/>
                </a:solidFill>
              </a:rPr>
              <a:t>HOO</a:t>
            </a:r>
            <a:r>
              <a:rPr lang="fr-FR" sz="6000">
                <a:solidFill>
                  <a:schemeClr val="accent1"/>
                </a:solidFill>
              </a:rPr>
              <a:t>Z</a:t>
            </a:r>
            <a:r>
              <a:rPr lang="fr-FR" sz="4000">
                <a:solidFill>
                  <a:schemeClr val="accent1"/>
                </a:solidFill>
              </a:rPr>
              <a:t>EN</a:t>
            </a:r>
            <a:endParaRPr sz="4000">
              <a:solidFill>
                <a:schemeClr val="accent1"/>
              </a:solidFill>
            </a:endParaRPr>
          </a:p>
        </p:txBody>
      </p:sp>
      <p:sp>
        <p:nvSpPr>
          <p:cNvPr id="196" name="Google Shape;196;p1"/>
          <p:cNvSpPr txBox="1"/>
          <p:nvPr>
            <p:ph idx="1" type="subTitle"/>
          </p:nvPr>
        </p:nvSpPr>
        <p:spPr>
          <a:xfrm>
            <a:off x="609598" y="5504576"/>
            <a:ext cx="10965142" cy="447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fr-FR"/>
              <a:t>CHOISISSEZ VOS FILMS &amp; SÉRIES SANS PRISES DE TÊTE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1472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8f1dfa5a1_1_0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21" name="Google Shape;321;g128f1dfa5a1_1_0"/>
          <p:cNvSpPr txBox="1"/>
          <p:nvPr>
            <p:ph idx="1" type="body"/>
          </p:nvPr>
        </p:nvSpPr>
        <p:spPr>
          <a:xfrm>
            <a:off x="4773678" y="44904"/>
            <a:ext cx="6651000" cy="4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Sprints précédents</a:t>
            </a:r>
            <a:endParaRPr b="1" i="1" sz="5000"/>
          </a:p>
        </p:txBody>
      </p:sp>
      <p:sp>
        <p:nvSpPr>
          <p:cNvPr id="322" name="Google Shape;322;g128f1dfa5a1_1_0"/>
          <p:cNvSpPr txBox="1"/>
          <p:nvPr/>
        </p:nvSpPr>
        <p:spPr>
          <a:xfrm>
            <a:off x="4773675" y="3524025"/>
            <a:ext cx="6829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lang="fr-FR" sz="18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Sprint 1</a:t>
            </a:r>
            <a:endParaRPr b="1" sz="18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lang="fr-FR" sz="18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Sprint 2</a:t>
            </a:r>
            <a:endParaRPr b="1" sz="18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lang="fr-FR" sz="18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Sprint 3</a:t>
            </a:r>
            <a:endParaRPr b="1" sz="18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8f1dfa5a1_1_15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1 Front</a:t>
            </a:r>
            <a:endParaRPr/>
          </a:p>
        </p:txBody>
      </p:sp>
      <p:pic>
        <p:nvPicPr>
          <p:cNvPr id="329" name="Google Shape;329;g128f1dfa5a1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2525" y="1017225"/>
            <a:ext cx="2506100" cy="556675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128f1dfa5a1_1_15"/>
          <p:cNvSpPr txBox="1"/>
          <p:nvPr/>
        </p:nvSpPr>
        <p:spPr>
          <a:xfrm>
            <a:off x="730375" y="3092225"/>
            <a:ext cx="6160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Page de création de compte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gestion de la connexion, déconnexion, création de compte et validation de token avec l’API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8f1dfa5a1_1_56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1 Front</a:t>
            </a:r>
            <a:endParaRPr/>
          </a:p>
        </p:txBody>
      </p:sp>
      <p:pic>
        <p:nvPicPr>
          <p:cNvPr id="337" name="Google Shape;337;g128f1dfa5a1_1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1842" y="804975"/>
            <a:ext cx="3023349" cy="537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128f1dfa5a1_1_56"/>
          <p:cNvPicPr preferRelativeResize="0"/>
          <p:nvPr/>
        </p:nvPicPr>
        <p:blipFill rotWithShape="1">
          <a:blip r:embed="rId4">
            <a:alphaModFix/>
          </a:blip>
          <a:srcRect b="36546" l="-1250" r="1250" t="-1727"/>
          <a:stretch/>
        </p:blipFill>
        <p:spPr>
          <a:xfrm rot="-4">
            <a:off x="6066550" y="1897150"/>
            <a:ext cx="2487724" cy="2882698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128f1dfa5a1_1_56"/>
          <p:cNvSpPr txBox="1"/>
          <p:nvPr/>
        </p:nvSpPr>
        <p:spPr>
          <a:xfrm>
            <a:off x="762075" y="2739700"/>
            <a:ext cx="4866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Affichage par défaut en absence de groupe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Modal de création de groupe / rejoindre un groupe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Modal générique réutilisable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8f1dfa5a1_1_66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1 Front</a:t>
            </a:r>
            <a:endParaRPr/>
          </a:p>
        </p:txBody>
      </p:sp>
      <p:pic>
        <p:nvPicPr>
          <p:cNvPr id="346" name="Google Shape;346;g128f1dfa5a1_1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6802" y="1598750"/>
            <a:ext cx="2581950" cy="5195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128f1dfa5a1_1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9950" y="1189073"/>
            <a:ext cx="2581950" cy="53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128f1dfa5a1_1_66"/>
          <p:cNvSpPr txBox="1"/>
          <p:nvPr/>
        </p:nvSpPr>
        <p:spPr>
          <a:xfrm>
            <a:off x="606000" y="3057825"/>
            <a:ext cx="6160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Création modal “MovieDetail” 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Liste de recherche de film dans un modal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Consultation d’un film (dummy data)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8f1dfa5a1_1_22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1 Back</a:t>
            </a:r>
            <a:endParaRPr/>
          </a:p>
        </p:txBody>
      </p:sp>
      <p:sp>
        <p:nvSpPr>
          <p:cNvPr id="355" name="Google Shape;355;g128f1dfa5a1_1_22"/>
          <p:cNvSpPr txBox="1"/>
          <p:nvPr/>
        </p:nvSpPr>
        <p:spPr>
          <a:xfrm>
            <a:off x="796000" y="1815425"/>
            <a:ext cx="5317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Hébergement du serveur back sur un NAS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56" name="Google Shape;356;g128f1dfa5a1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32250"/>
            <a:ext cx="11887202" cy="1391883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128f1dfa5a1_1_22"/>
          <p:cNvSpPr txBox="1"/>
          <p:nvPr/>
        </p:nvSpPr>
        <p:spPr>
          <a:xfrm>
            <a:off x="796000" y="3624125"/>
            <a:ext cx="5317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du framework dj-rest-auth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58" name="Google Shape;358;g128f1dfa5a1_1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4675" y="4036200"/>
            <a:ext cx="6651000" cy="2552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8f1dfa5a1_3_571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1 Back</a:t>
            </a:r>
            <a:endParaRPr/>
          </a:p>
        </p:txBody>
      </p:sp>
      <p:sp>
        <p:nvSpPr>
          <p:cNvPr id="365" name="Google Shape;365;g128f1dfa5a1_3_571"/>
          <p:cNvSpPr txBox="1"/>
          <p:nvPr/>
        </p:nvSpPr>
        <p:spPr>
          <a:xfrm>
            <a:off x="854875" y="1716525"/>
            <a:ext cx="5317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d’un modèle User personnalisé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66" name="Google Shape;366;g128f1dfa5a1_3_5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88" y="2158350"/>
            <a:ext cx="109442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128f1dfa5a1_3_571"/>
          <p:cNvSpPr txBox="1"/>
          <p:nvPr/>
        </p:nvSpPr>
        <p:spPr>
          <a:xfrm>
            <a:off x="854875" y="3581425"/>
            <a:ext cx="8769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Modification des champs obligatoires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d’un endpoint pour vérifier le token de l’utilisateur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d’un endpoint pour générer un token csrf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de tests unitaires sur la gestion des utilisateur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8f1dfa5a1_1_29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2 Front</a:t>
            </a:r>
            <a:endParaRPr/>
          </a:p>
        </p:txBody>
      </p:sp>
      <p:pic>
        <p:nvPicPr>
          <p:cNvPr id="374" name="Google Shape;374;g128f1dfa5a1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7626" y="1765812"/>
            <a:ext cx="2374976" cy="4836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128f1dfa5a1_1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52" y="1765752"/>
            <a:ext cx="2374979" cy="483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28f1dfa5a1_1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5346" y="1765738"/>
            <a:ext cx="2374976" cy="4836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28f1dfa5a1_1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5455" y="1765750"/>
            <a:ext cx="2374976" cy="4836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8f1dfa5a1_1_95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2 Front</a:t>
            </a:r>
            <a:endParaRPr/>
          </a:p>
        </p:txBody>
      </p:sp>
      <p:pic>
        <p:nvPicPr>
          <p:cNvPr id="384" name="Google Shape;384;g128f1dfa5a1_1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800" y="1805825"/>
            <a:ext cx="2374976" cy="4836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128f1dfa5a1_1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5948" y="1805802"/>
            <a:ext cx="2374979" cy="483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28f1dfa5a1_1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65100" y="1805825"/>
            <a:ext cx="2374976" cy="4836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28f1dfa5a1_1_111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2 Front</a:t>
            </a:r>
            <a:endParaRPr/>
          </a:p>
        </p:txBody>
      </p:sp>
      <p:pic>
        <p:nvPicPr>
          <p:cNvPr id="393" name="Google Shape;393;g128f1dfa5a1_1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2424" y="855149"/>
            <a:ext cx="3379126" cy="58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128f1dfa5a1_1_111"/>
          <p:cNvSpPr txBox="1"/>
          <p:nvPr/>
        </p:nvSpPr>
        <p:spPr>
          <a:xfrm>
            <a:off x="688100" y="2622513"/>
            <a:ext cx="5780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redesign des inputs</a:t>
            </a:r>
            <a:endParaRPr b="1"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Page Profil</a:t>
            </a:r>
            <a:endParaRPr b="1"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AuthContext</a:t>
            </a:r>
            <a:endParaRPr b="1"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28f1dfa5a1_1_83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2 Front</a:t>
            </a:r>
            <a:endParaRPr/>
          </a:p>
        </p:txBody>
      </p:sp>
      <p:pic>
        <p:nvPicPr>
          <p:cNvPr id="401" name="Google Shape;401;g128f1dfa5a1_1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225" y="1010675"/>
            <a:ext cx="3232250" cy="574620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128f1dfa5a1_1_83"/>
          <p:cNvSpPr txBox="1"/>
          <p:nvPr/>
        </p:nvSpPr>
        <p:spPr>
          <a:xfrm>
            <a:off x="679500" y="2825663"/>
            <a:ext cx="5780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Meilleur affichage des résultats de recherche</a:t>
            </a:r>
            <a:endParaRPr b="1"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Modification du modal</a:t>
            </a:r>
            <a:endParaRPr b="1"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d39444553_1_15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3" name="Google Shape;203;gfd39444553_1_15"/>
          <p:cNvSpPr txBox="1"/>
          <p:nvPr>
            <p:ph idx="1" type="body"/>
          </p:nvPr>
        </p:nvSpPr>
        <p:spPr>
          <a:xfrm>
            <a:off x="4900928" y="1179829"/>
            <a:ext cx="6651000" cy="4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Sprint 4 Review Final</a:t>
            </a:r>
            <a:endParaRPr b="1" i="1" sz="5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28f1dfa5a1_1_120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2 Front</a:t>
            </a:r>
            <a:endParaRPr/>
          </a:p>
        </p:txBody>
      </p:sp>
      <p:pic>
        <p:nvPicPr>
          <p:cNvPr id="409" name="Google Shape;409;g128f1dfa5a1_1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3625" y="846551"/>
            <a:ext cx="2745099" cy="5534101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0" name="Google Shape;410;g128f1dfa5a1_1_120"/>
          <p:cNvPicPr preferRelativeResize="0"/>
          <p:nvPr/>
        </p:nvPicPr>
        <p:blipFill rotWithShape="1">
          <a:blip r:embed="rId4">
            <a:alphaModFix/>
          </a:blip>
          <a:srcRect b="54902" l="0" r="0" t="14578"/>
          <a:stretch/>
        </p:blipFill>
        <p:spPr>
          <a:xfrm>
            <a:off x="5304975" y="4031425"/>
            <a:ext cx="3835226" cy="2349226"/>
          </a:xfrm>
          <a:prstGeom prst="rect">
            <a:avLst/>
          </a:prstGeom>
          <a:noFill/>
          <a:ln cap="flat" cmpd="sng" w="3810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1" name="Google Shape;411;g128f1dfa5a1_1_120"/>
          <p:cNvSpPr txBox="1"/>
          <p:nvPr/>
        </p:nvSpPr>
        <p:spPr>
          <a:xfrm>
            <a:off x="679500" y="2567088"/>
            <a:ext cx="5780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Premier design de la page groupe</a:t>
            </a:r>
            <a:endParaRPr b="1"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premier menu déroulant pour les groupes</a:t>
            </a:r>
            <a:endParaRPr b="1"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8f1dfa5a1_3_583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2 Back</a:t>
            </a:r>
            <a:endParaRPr/>
          </a:p>
        </p:txBody>
      </p:sp>
      <p:sp>
        <p:nvSpPr>
          <p:cNvPr id="418" name="Google Shape;418;g128f1dfa5a1_3_583"/>
          <p:cNvSpPr txBox="1"/>
          <p:nvPr/>
        </p:nvSpPr>
        <p:spPr>
          <a:xfrm>
            <a:off x="158300" y="1716513"/>
            <a:ext cx="5780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de nouveaux modèles dans la base</a:t>
            </a:r>
            <a:endParaRPr b="1"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Genre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Has_genre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Person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Played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Directed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19" name="Google Shape;419;g128f1dfa5a1_3_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675" y="2746650"/>
            <a:ext cx="2392850" cy="3159651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128f1dfa5a1_3_583"/>
          <p:cNvSpPr txBox="1"/>
          <p:nvPr/>
        </p:nvSpPr>
        <p:spPr>
          <a:xfrm>
            <a:off x="6714250" y="1716525"/>
            <a:ext cx="5324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Création d’un endpoint </a:t>
            </a: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api-choozen/get_genres/</a:t>
            </a: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pour récupérer tous les genres </a:t>
            </a:r>
            <a:endParaRPr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1" name="Google Shape;421;g128f1dfa5a1_3_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0875" y="3107975"/>
            <a:ext cx="29908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8f1dfa5a1_3_596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2 Back</a:t>
            </a:r>
            <a:endParaRPr/>
          </a:p>
        </p:txBody>
      </p:sp>
      <p:pic>
        <p:nvPicPr>
          <p:cNvPr id="428" name="Google Shape;428;g128f1dfa5a1_3_5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5" y="2483275"/>
            <a:ext cx="115252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128f1dfa5a1_3_5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050" y="3589875"/>
            <a:ext cx="104013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128f1dfa5a1_3_5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8500" y="5012500"/>
            <a:ext cx="37433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128f1dfa5a1_3_596"/>
          <p:cNvSpPr txBox="1"/>
          <p:nvPr/>
        </p:nvSpPr>
        <p:spPr>
          <a:xfrm>
            <a:off x="771300" y="1716525"/>
            <a:ext cx="1064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Création d’un endpoint </a:t>
            </a: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api-choozen/save_movie/</a:t>
            </a: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28f1dfa5a1_1_39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3 Front</a:t>
            </a:r>
            <a:endParaRPr/>
          </a:p>
        </p:txBody>
      </p:sp>
      <p:pic>
        <p:nvPicPr>
          <p:cNvPr id="438" name="Google Shape;438;g128f1dfa5a1_1_39"/>
          <p:cNvPicPr preferRelativeResize="0"/>
          <p:nvPr/>
        </p:nvPicPr>
        <p:blipFill rotWithShape="1">
          <a:blip r:embed="rId3">
            <a:alphaModFix/>
          </a:blip>
          <a:srcRect b="861" l="2528" r="1714" t="8435"/>
          <a:stretch/>
        </p:blipFill>
        <p:spPr>
          <a:xfrm>
            <a:off x="8984925" y="1017225"/>
            <a:ext cx="2996900" cy="54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128f1dfa5a1_1_39"/>
          <p:cNvPicPr preferRelativeResize="0"/>
          <p:nvPr/>
        </p:nvPicPr>
        <p:blipFill rotWithShape="1">
          <a:blip r:embed="rId4">
            <a:alphaModFix/>
          </a:blip>
          <a:srcRect b="754" l="2558" r="1957" t="8286"/>
          <a:stretch/>
        </p:blipFill>
        <p:spPr>
          <a:xfrm>
            <a:off x="6136642" y="1825328"/>
            <a:ext cx="2559408" cy="46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128f1dfa5a1_1_39"/>
          <p:cNvSpPr txBox="1"/>
          <p:nvPr/>
        </p:nvSpPr>
        <p:spPr>
          <a:xfrm>
            <a:off x="679500" y="2825663"/>
            <a:ext cx="5780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Redesign de la majorité de l’application</a:t>
            </a:r>
            <a:endParaRPr b="1"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de Redux</a:t>
            </a:r>
            <a:endParaRPr b="1"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du choix de couleur de thème</a:t>
            </a:r>
            <a:endParaRPr b="1"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28f1dfa5a1_1_141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3 Front</a:t>
            </a:r>
            <a:endParaRPr/>
          </a:p>
        </p:txBody>
      </p:sp>
      <p:pic>
        <p:nvPicPr>
          <p:cNvPr id="447" name="Google Shape;447;g128f1dfa5a1_1_141"/>
          <p:cNvPicPr preferRelativeResize="0"/>
          <p:nvPr/>
        </p:nvPicPr>
        <p:blipFill rotWithShape="1">
          <a:blip r:embed="rId3">
            <a:alphaModFix/>
          </a:blip>
          <a:srcRect b="0" l="1362" r="1971" t="8265"/>
          <a:stretch/>
        </p:blipFill>
        <p:spPr>
          <a:xfrm>
            <a:off x="8950550" y="884875"/>
            <a:ext cx="3160476" cy="582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128f1dfa5a1_1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425" y="4097275"/>
            <a:ext cx="4257251" cy="10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128f1dfa5a1_1_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4450" y="5774000"/>
            <a:ext cx="4578825" cy="9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128f1dfa5a1_1_141"/>
          <p:cNvPicPr preferRelativeResize="0"/>
          <p:nvPr/>
        </p:nvPicPr>
        <p:blipFill rotWithShape="1">
          <a:blip r:embed="rId6">
            <a:alphaModFix/>
          </a:blip>
          <a:srcRect b="82417" l="0" r="0" t="0"/>
          <a:stretch/>
        </p:blipFill>
        <p:spPr>
          <a:xfrm>
            <a:off x="4474425" y="1866800"/>
            <a:ext cx="4257250" cy="158043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128f1dfa5a1_1_141"/>
          <p:cNvSpPr txBox="1"/>
          <p:nvPr/>
        </p:nvSpPr>
        <p:spPr>
          <a:xfrm>
            <a:off x="94425" y="1866800"/>
            <a:ext cx="43800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Header sur toute l’application</a:t>
            </a:r>
            <a:endParaRPr b="1"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Menu déroulant dans le header</a:t>
            </a:r>
            <a:endParaRPr b="1"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Changement de groupe</a:t>
            </a:r>
            <a:endParaRPr b="1"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Bouton de recherche sur la barre de navigation</a:t>
            </a:r>
            <a:endParaRPr b="1"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28f1dfa5a1_1_173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3 Front</a:t>
            </a:r>
            <a:endParaRPr/>
          </a:p>
        </p:txBody>
      </p:sp>
      <p:pic>
        <p:nvPicPr>
          <p:cNvPr id="458" name="Google Shape;458;g128f1dfa5a1_1_173"/>
          <p:cNvPicPr preferRelativeResize="0"/>
          <p:nvPr/>
        </p:nvPicPr>
        <p:blipFill rotWithShape="1">
          <a:blip r:embed="rId3">
            <a:alphaModFix/>
          </a:blip>
          <a:srcRect b="9878" l="2644" r="3228" t="17000"/>
          <a:stretch/>
        </p:blipFill>
        <p:spPr>
          <a:xfrm>
            <a:off x="5678350" y="1882652"/>
            <a:ext cx="3107576" cy="4695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128f1dfa5a1_1_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3350" y="1100127"/>
            <a:ext cx="3107575" cy="558359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128f1dfa5a1_1_173"/>
          <p:cNvSpPr txBox="1"/>
          <p:nvPr/>
        </p:nvSpPr>
        <p:spPr>
          <a:xfrm>
            <a:off x="94325" y="2597625"/>
            <a:ext cx="54366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Redesign affichage de film/série dans les listes</a:t>
            </a:r>
            <a:endParaRPr b="1"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Redesign de ‘MovieDetails’</a:t>
            </a:r>
            <a:endParaRPr b="1"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Affichage du cast</a:t>
            </a:r>
            <a:endParaRPr b="1"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28f1dfa5a1_1_156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3 Front</a:t>
            </a:r>
            <a:endParaRPr/>
          </a:p>
        </p:txBody>
      </p:sp>
      <p:pic>
        <p:nvPicPr>
          <p:cNvPr id="467" name="Google Shape;467;g128f1dfa5a1_1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1300" y="1354350"/>
            <a:ext cx="2827601" cy="522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128f1dfa5a1_1_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9825" y="1834900"/>
            <a:ext cx="3265650" cy="49747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128f1dfa5a1_1_156"/>
          <p:cNvSpPr txBox="1"/>
          <p:nvPr/>
        </p:nvSpPr>
        <p:spPr>
          <a:xfrm>
            <a:off x="94325" y="2597625"/>
            <a:ext cx="5436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Redesign affichage des résultats </a:t>
            </a:r>
            <a:endParaRPr b="1"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Adaptation page ‘MovieDetails’ pour </a:t>
            </a: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détails</a:t>
            </a: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 d’une recherche</a:t>
            </a:r>
            <a:endParaRPr b="1"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8f1dfa5a1_3_609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3 Back</a:t>
            </a:r>
            <a:endParaRPr/>
          </a:p>
        </p:txBody>
      </p:sp>
      <p:sp>
        <p:nvSpPr>
          <p:cNvPr id="476" name="Google Shape;476;g128f1dfa5a1_3_609"/>
          <p:cNvSpPr txBox="1"/>
          <p:nvPr/>
        </p:nvSpPr>
        <p:spPr>
          <a:xfrm>
            <a:off x="171975" y="2041475"/>
            <a:ext cx="59979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1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de nouveaux modèles dans la base</a:t>
            </a:r>
            <a:endParaRPr b="1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GroupList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MemberLevel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GroupLevel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IsPartOf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IsFriendWith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HasReviewed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HasProposed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77" name="Google Shape;477;g128f1dfa5a1_3_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9875" y="1981726"/>
            <a:ext cx="5855326" cy="4306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8f1dfa5a1_3_620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3 Back</a:t>
            </a:r>
            <a:endParaRPr/>
          </a:p>
        </p:txBody>
      </p:sp>
      <p:sp>
        <p:nvSpPr>
          <p:cNvPr id="484" name="Google Shape;484;g128f1dfa5a1_3_620"/>
          <p:cNvSpPr txBox="1"/>
          <p:nvPr/>
        </p:nvSpPr>
        <p:spPr>
          <a:xfrm>
            <a:off x="882700" y="1716525"/>
            <a:ext cx="10649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automatique des </a:t>
            </a: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MemberLevel et GroupLevel </a:t>
            </a: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dans la base de données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Création d</a:t>
            </a: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es</a:t>
            </a: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 endpoint :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b="1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api-choozen/</a:t>
            </a: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save_group</a:t>
            </a:r>
            <a:r>
              <a:rPr b="1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/ 		(POST, params : title, user_id)</a:t>
            </a:r>
            <a:endParaRPr b="1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api-choozen/delete_group/		(POST, params : group_id, user_id)</a:t>
            </a:r>
            <a:endParaRPr b="1"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api-choozen/join_group/		(POST, params: group_id, user_id)</a:t>
            </a:r>
            <a:endParaRPr b="1"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85" name="Google Shape;485;g128f1dfa5a1_3_6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25" y="4883075"/>
            <a:ext cx="3972925" cy="16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128f1dfa5a1_3_6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175" y="4883075"/>
            <a:ext cx="20859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128f1dfa5a1_3_6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7663" y="5556100"/>
            <a:ext cx="19050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128f1dfa5a1_3_6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0988" y="6191025"/>
            <a:ext cx="223837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128f1dfa5a1_3_6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59475" y="5438013"/>
            <a:ext cx="4852967" cy="5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8f1dfa5a1_1_7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96" name="Google Shape;496;g128f1dfa5a1_1_7"/>
          <p:cNvSpPr txBox="1"/>
          <p:nvPr>
            <p:ph idx="1" type="body"/>
          </p:nvPr>
        </p:nvSpPr>
        <p:spPr>
          <a:xfrm>
            <a:off x="4773678" y="44904"/>
            <a:ext cx="6651000" cy="4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Review </a:t>
            </a:r>
            <a:r>
              <a:rPr b="1" i="1" lang="fr-FR" sz="5000"/>
              <a:t>Sprint 4 </a:t>
            </a:r>
            <a:endParaRPr b="1" i="1" sz="5000"/>
          </a:p>
        </p:txBody>
      </p:sp>
      <p:sp>
        <p:nvSpPr>
          <p:cNvPr id="497" name="Google Shape;497;g128f1dfa5a1_1_7"/>
          <p:cNvSpPr txBox="1"/>
          <p:nvPr/>
        </p:nvSpPr>
        <p:spPr>
          <a:xfrm>
            <a:off x="4773675" y="2993700"/>
            <a:ext cx="5317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Quentin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Julien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Kévin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Martin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"/>
          <p:cNvSpPr txBox="1"/>
          <p:nvPr>
            <p:ph type="title"/>
          </p:nvPr>
        </p:nvSpPr>
        <p:spPr>
          <a:xfrm>
            <a:off x="767857" y="2647728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</a:pPr>
            <a:r>
              <a:rPr lang="fr-FR" sz="3600"/>
              <a:t>PLAN</a:t>
            </a:r>
            <a:endParaRPr/>
          </a:p>
        </p:txBody>
      </p:sp>
      <p:sp>
        <p:nvSpPr>
          <p:cNvPr id="210" name="Google Shape;210;p2"/>
          <p:cNvSpPr txBox="1"/>
          <p:nvPr>
            <p:ph idx="1" type="body"/>
          </p:nvPr>
        </p:nvSpPr>
        <p:spPr>
          <a:xfrm>
            <a:off x="6244483" y="904265"/>
            <a:ext cx="5286600" cy="52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rtl="0" algn="l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1472"/>
              <a:buChar char="◼"/>
            </a:pPr>
            <a:r>
              <a:rPr b="1" lang="fr-FR" sz="1600">
                <a:solidFill>
                  <a:schemeClr val="accent1"/>
                </a:solidFill>
              </a:rPr>
              <a:t>Rappel sur le projet</a:t>
            </a:r>
            <a:endParaRPr b="1" sz="1600">
              <a:solidFill>
                <a:schemeClr val="accent1"/>
              </a:solidFill>
            </a:endParaRPr>
          </a:p>
          <a:p>
            <a:pPr indent="-314128" lvl="0" marL="306000" rtl="0" algn="l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◼"/>
            </a:pPr>
            <a:r>
              <a:rPr b="1" lang="fr-FR" sz="1600">
                <a:solidFill>
                  <a:schemeClr val="accent1"/>
                </a:solidFill>
              </a:rPr>
              <a:t>Rétrospective</a:t>
            </a:r>
            <a:r>
              <a:rPr b="1" lang="fr-FR" sz="1600">
                <a:solidFill>
                  <a:schemeClr val="accent1"/>
                </a:solidFill>
              </a:rPr>
              <a:t> des sprints et sprint review 4 </a:t>
            </a:r>
            <a:endParaRPr b="1" sz="1600">
              <a:solidFill>
                <a:schemeClr val="accent1"/>
              </a:solidFill>
            </a:endParaRPr>
          </a:p>
          <a:p>
            <a:pPr indent="-306000" lvl="0" marL="306000" rtl="0" algn="l">
              <a:lnSpc>
                <a:spcPct val="500000"/>
              </a:lnSpc>
              <a:spcBef>
                <a:spcPts val="1000"/>
              </a:spcBef>
              <a:spcAft>
                <a:spcPts val="0"/>
              </a:spcAft>
              <a:buSzPts val="1472"/>
              <a:buChar char="◼"/>
            </a:pPr>
            <a:r>
              <a:rPr b="1" lang="fr-FR" sz="1600">
                <a:solidFill>
                  <a:schemeClr val="accent1"/>
                </a:solidFill>
              </a:rPr>
              <a:t>Rétrospective gestion du projet</a:t>
            </a:r>
            <a:endParaRPr/>
          </a:p>
          <a:p>
            <a:pPr indent="-306000" lvl="0" marL="306000" rtl="0" algn="l">
              <a:lnSpc>
                <a:spcPct val="500000"/>
              </a:lnSpc>
              <a:spcBef>
                <a:spcPts val="1000"/>
              </a:spcBef>
              <a:spcAft>
                <a:spcPts val="0"/>
              </a:spcAft>
              <a:buSzPts val="1472"/>
              <a:buChar char="◼"/>
            </a:pPr>
            <a:r>
              <a:rPr b="1" lang="fr-FR" sz="1600">
                <a:solidFill>
                  <a:schemeClr val="accent1"/>
                </a:solidFill>
              </a:rPr>
              <a:t>Suite du développement</a:t>
            </a:r>
            <a:endParaRPr/>
          </a:p>
        </p:txBody>
      </p:sp>
      <p:grpSp>
        <p:nvGrpSpPr>
          <p:cNvPr descr="jumelles " id="211" name="Google Shape;211;p2"/>
          <p:cNvGrpSpPr/>
          <p:nvPr/>
        </p:nvGrpSpPr>
        <p:grpSpPr>
          <a:xfrm>
            <a:off x="5509056" y="2512278"/>
            <a:ext cx="530860" cy="491076"/>
            <a:chOff x="3438" y="454"/>
            <a:chExt cx="427" cy="395"/>
          </a:xfrm>
        </p:grpSpPr>
        <p:sp>
          <p:nvSpPr>
            <p:cNvPr id="212" name="Google Shape;212;p2"/>
            <p:cNvSpPr/>
            <p:nvPr/>
          </p:nvSpPr>
          <p:spPr>
            <a:xfrm>
              <a:off x="3438" y="653"/>
              <a:ext cx="196" cy="196"/>
            </a:xfrm>
            <a:custGeom>
              <a:rect b="b" l="l" r="r" t="t"/>
              <a:pathLst>
                <a:path extrusionOk="0" h="132" w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3455" y="457"/>
              <a:ext cx="179" cy="250"/>
            </a:xfrm>
            <a:custGeom>
              <a:rect b="b" l="l" r="r" t="t"/>
              <a:pathLst>
                <a:path extrusionOk="0" h="169" w="121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669" y="653"/>
              <a:ext cx="196" cy="196"/>
            </a:xfrm>
            <a:custGeom>
              <a:rect b="b" l="l" r="r" t="t"/>
              <a:pathLst>
                <a:path extrusionOk="0" h="132" w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3669" y="454"/>
              <a:ext cx="179" cy="253"/>
            </a:xfrm>
            <a:custGeom>
              <a:rect b="b" l="l" r="r" t="t"/>
              <a:pathLst>
                <a:path extrusionOk="0" h="171" w="12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572" y="574"/>
              <a:ext cx="159" cy="53"/>
            </a:xfrm>
            <a:custGeom>
              <a:rect b="b" l="l" r="r" t="t"/>
              <a:pathLst>
                <a:path extrusionOk="0" h="36" w="108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3616" y="575"/>
              <a:ext cx="18" cy="185"/>
            </a:xfrm>
            <a:custGeom>
              <a:rect b="b" l="l" r="r" t="t"/>
              <a:pathLst>
                <a:path extrusionOk="0" h="125" w="12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3669" y="575"/>
              <a:ext cx="18" cy="185"/>
            </a:xfrm>
            <a:custGeom>
              <a:rect b="b" l="l" r="r" t="t"/>
              <a:pathLst>
                <a:path extrusionOk="0" h="125" w="12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3474" y="689"/>
              <a:ext cx="71" cy="71"/>
            </a:xfrm>
            <a:custGeom>
              <a:rect b="b" l="l" r="r" t="t"/>
              <a:pathLst>
                <a:path extrusionOk="0" h="48" w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705" y="689"/>
              <a:ext cx="71" cy="71"/>
            </a:xfrm>
            <a:custGeom>
              <a:rect b="b" l="l" r="r" t="t"/>
              <a:pathLst>
                <a:path extrusionOk="0" h="48" w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descr="icône de graphique de tendance en hausse" id="221" name="Google Shape;221;p2"/>
          <p:cNvGrpSpPr/>
          <p:nvPr/>
        </p:nvGrpSpPr>
        <p:grpSpPr>
          <a:xfrm>
            <a:off x="5476984" y="3723419"/>
            <a:ext cx="594983" cy="581018"/>
            <a:chOff x="6726" y="600"/>
            <a:chExt cx="426" cy="416"/>
          </a:xfrm>
        </p:grpSpPr>
        <p:sp>
          <p:nvSpPr>
            <p:cNvPr id="222" name="Google Shape;222;p2"/>
            <p:cNvSpPr/>
            <p:nvPr/>
          </p:nvSpPr>
          <p:spPr>
            <a:xfrm>
              <a:off x="6726" y="999"/>
              <a:ext cx="426" cy="17"/>
            </a:xfrm>
            <a:custGeom>
              <a:rect b="b" l="l" r="r" t="t"/>
              <a:pathLst>
                <a:path extrusionOk="0" h="12" w="288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744" y="912"/>
              <a:ext cx="71" cy="104"/>
            </a:xfrm>
            <a:custGeom>
              <a:rect b="b" l="l" r="r" t="t"/>
              <a:pathLst>
                <a:path extrusionOk="0" h="72" w="48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850" y="826"/>
              <a:ext cx="71" cy="190"/>
            </a:xfrm>
            <a:custGeom>
              <a:rect b="b" l="l" r="r" t="t"/>
              <a:pathLst>
                <a:path extrusionOk="0" h="132" w="48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957" y="860"/>
              <a:ext cx="71" cy="156"/>
            </a:xfrm>
            <a:custGeom>
              <a:rect b="b" l="l" r="r" t="t"/>
              <a:pathLst>
                <a:path extrusionOk="0" h="108" w="4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7063" y="739"/>
              <a:ext cx="71" cy="277"/>
            </a:xfrm>
            <a:custGeom>
              <a:rect b="b" l="l" r="r" t="t"/>
              <a:pathLst>
                <a:path extrusionOk="0" h="192" w="48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753" y="774"/>
              <a:ext cx="53" cy="52"/>
            </a:xfrm>
            <a:custGeom>
              <a:rect b="b" l="l" r="r" t="t"/>
              <a:pathLst>
                <a:path extrusionOk="0" h="36" w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859" y="687"/>
              <a:ext cx="53" cy="52"/>
            </a:xfrm>
            <a:custGeom>
              <a:rect b="b" l="l" r="r" t="t"/>
              <a:pathLst>
                <a:path extrusionOk="0" h="36" w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966" y="722"/>
              <a:ext cx="53" cy="52"/>
            </a:xfrm>
            <a:custGeom>
              <a:rect b="b" l="l" r="r" t="t"/>
              <a:pathLst>
                <a:path extrusionOk="0" h="36" w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072" y="600"/>
              <a:ext cx="54" cy="52"/>
            </a:xfrm>
            <a:custGeom>
              <a:rect b="b" l="l" r="r" t="t"/>
              <a:pathLst>
                <a:path extrusionOk="0" h="36" w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782" y="714"/>
              <a:ext cx="99" cy="84"/>
            </a:xfrm>
            <a:custGeom>
              <a:rect b="b" l="l" r="r" t="t"/>
              <a:pathLst>
                <a:path extrusionOk="0" h="58" w="67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6892" y="708"/>
              <a:ext cx="93" cy="44"/>
            </a:xfrm>
            <a:custGeom>
              <a:rect b="b" l="l" r="r" t="t"/>
              <a:pathLst>
                <a:path extrusionOk="0" h="30" w="63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6994" y="630"/>
              <a:ext cx="103" cy="113"/>
            </a:xfrm>
            <a:custGeom>
              <a:rect b="b" l="l" r="r" t="t"/>
              <a:pathLst>
                <a:path extrusionOk="0" h="78" w="70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descr="icône de flèches" id="234" name="Google Shape;234;p2"/>
          <p:cNvSpPr/>
          <p:nvPr/>
        </p:nvSpPr>
        <p:spPr>
          <a:xfrm>
            <a:off x="5492861" y="5109868"/>
            <a:ext cx="563264" cy="609841"/>
          </a:xfrm>
          <a:custGeom>
            <a:rect b="b" l="l" r="r" t="t"/>
            <a:pathLst>
              <a:path extrusionOk="0" h="606" w="561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rgbClr val="ED842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descr="icône de coche avec crayon" id="235" name="Google Shape;235;p2"/>
          <p:cNvGrpSpPr/>
          <p:nvPr/>
        </p:nvGrpSpPr>
        <p:grpSpPr>
          <a:xfrm>
            <a:off x="5479848" y="1202924"/>
            <a:ext cx="589266" cy="589266"/>
            <a:chOff x="6539" y="440"/>
            <a:chExt cx="426" cy="426"/>
          </a:xfrm>
        </p:grpSpPr>
        <p:sp>
          <p:nvSpPr>
            <p:cNvPr id="236" name="Google Shape;236;p2"/>
            <p:cNvSpPr/>
            <p:nvPr/>
          </p:nvSpPr>
          <p:spPr>
            <a:xfrm>
              <a:off x="6752" y="653"/>
              <a:ext cx="213" cy="213"/>
            </a:xfrm>
            <a:custGeom>
              <a:rect b="b" l="l" r="r" t="t"/>
              <a:pathLst>
                <a:path extrusionOk="0" h="144" w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solidFill>
              <a:srgbClr val="ED8428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871" y="692"/>
              <a:ext cx="57" cy="57"/>
            </a:xfrm>
            <a:custGeom>
              <a:rect b="b" l="l" r="r" t="t"/>
              <a:pathLst>
                <a:path extrusionOk="0" h="57" w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solidFill>
              <a:srgbClr val="ED8428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770" y="786"/>
              <a:ext cx="64" cy="62"/>
            </a:xfrm>
            <a:custGeom>
              <a:rect b="b" l="l" r="r" t="t"/>
              <a:pathLst>
                <a:path extrusionOk="0" h="42" w="43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solidFill>
              <a:srgbClr val="ED8428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690" y="618"/>
              <a:ext cx="89" cy="17"/>
            </a:xfrm>
            <a:custGeom>
              <a:rect b="b" l="l" r="r" t="t"/>
              <a:pathLst>
                <a:path extrusionOk="0" h="12" w="60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solidFill>
              <a:srgbClr val="ED8428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690" y="689"/>
              <a:ext cx="89" cy="17"/>
            </a:xfrm>
            <a:custGeom>
              <a:rect b="b" l="l" r="r" t="t"/>
              <a:pathLst>
                <a:path extrusionOk="0" h="12" w="60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solidFill>
              <a:srgbClr val="ED8428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593" y="582"/>
              <a:ext cx="90" cy="62"/>
            </a:xfrm>
            <a:custGeom>
              <a:rect b="b" l="l" r="r" t="t"/>
              <a:pathLst>
                <a:path extrusionOk="0" h="42" w="61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solidFill>
              <a:srgbClr val="ED8428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593" y="653"/>
              <a:ext cx="90" cy="64"/>
            </a:xfrm>
            <a:custGeom>
              <a:rect b="b" l="l" r="r" t="t"/>
              <a:pathLst>
                <a:path extrusionOk="0" h="43" w="61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solidFill>
              <a:srgbClr val="ED8428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539" y="440"/>
              <a:ext cx="302" cy="391"/>
            </a:xfrm>
            <a:custGeom>
              <a:rect b="b" l="l" r="r" t="t"/>
              <a:pathLst>
                <a:path extrusionOk="0" h="264" w="20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solidFill>
              <a:srgbClr val="ED8428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734" y="440"/>
              <a:ext cx="107" cy="107"/>
            </a:xfrm>
            <a:custGeom>
              <a:rect b="b" l="l" r="r" t="t"/>
              <a:pathLst>
                <a:path extrusionOk="0" h="72" w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solidFill>
              <a:srgbClr val="ED8428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16f14b08d_0_44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04" name="Google Shape;504;g1116f14b08d_0_44"/>
          <p:cNvSpPr txBox="1"/>
          <p:nvPr>
            <p:ph idx="1" type="body"/>
          </p:nvPr>
        </p:nvSpPr>
        <p:spPr>
          <a:xfrm>
            <a:off x="4900925" y="1179827"/>
            <a:ext cx="6651000" cy="23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Quentin Kaczmarek</a:t>
            </a:r>
            <a:endParaRPr b="1" i="1" sz="5000"/>
          </a:p>
        </p:txBody>
      </p:sp>
      <p:sp>
        <p:nvSpPr>
          <p:cNvPr id="505" name="Google Shape;505;g1116f14b08d_0_44"/>
          <p:cNvSpPr txBox="1"/>
          <p:nvPr/>
        </p:nvSpPr>
        <p:spPr>
          <a:xfrm>
            <a:off x="4773675" y="3524025"/>
            <a:ext cx="6829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Chef de projet 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Product Owner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Architecte 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Développeur 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Testeur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28f1dfa5a1_1_190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Quentin</a:t>
            </a:r>
            <a:endParaRPr/>
          </a:p>
        </p:txBody>
      </p:sp>
      <p:sp>
        <p:nvSpPr>
          <p:cNvPr id="512" name="Google Shape;512;g128f1dfa5a1_1_190"/>
          <p:cNvSpPr txBox="1"/>
          <p:nvPr/>
        </p:nvSpPr>
        <p:spPr>
          <a:xfrm>
            <a:off x="352075" y="2998050"/>
            <a:ext cx="6160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Redesign du SplashScreen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Finalisation des fonctionnalités de votes, d’ajout de film à un groupe, etc…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13" name="Google Shape;513;g128f1dfa5a1_1_190"/>
          <p:cNvPicPr preferRelativeResize="0"/>
          <p:nvPr/>
        </p:nvPicPr>
        <p:blipFill rotWithShape="1">
          <a:blip r:embed="rId3">
            <a:alphaModFix/>
          </a:blip>
          <a:srcRect b="36232" l="0" r="0" t="33815"/>
          <a:stretch/>
        </p:blipFill>
        <p:spPr>
          <a:xfrm>
            <a:off x="7316925" y="2136150"/>
            <a:ext cx="4559300" cy="258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116f14b08d_0_1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Quentin</a:t>
            </a:r>
            <a:endParaRPr/>
          </a:p>
        </p:txBody>
      </p:sp>
      <p:sp>
        <p:nvSpPr>
          <p:cNvPr id="520" name="Google Shape;520;g1116f14b08d_0_1"/>
          <p:cNvSpPr txBox="1"/>
          <p:nvPr/>
        </p:nvSpPr>
        <p:spPr>
          <a:xfrm>
            <a:off x="94125" y="3324350"/>
            <a:ext cx="6160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d’un bouton =&gt; créer / rejoindre un groupe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chargement des données du nouveau groupe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21" name="Google Shape;521;g1116f14b08d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675" y="2156200"/>
            <a:ext cx="577215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1116f14b08d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675" y="3667150"/>
            <a:ext cx="5013200" cy="2851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8f1dfa5a1_1_202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Quentin</a:t>
            </a:r>
            <a:endParaRPr/>
          </a:p>
        </p:txBody>
      </p:sp>
      <p:sp>
        <p:nvSpPr>
          <p:cNvPr id="529" name="Google Shape;529;g128f1dfa5a1_1_202"/>
          <p:cNvSpPr txBox="1"/>
          <p:nvPr/>
        </p:nvSpPr>
        <p:spPr>
          <a:xfrm>
            <a:off x="162925" y="2490350"/>
            <a:ext cx="4970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Affichage de la liste des films (votés et en attente)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Affichage des détails d’un groupe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30" name="Google Shape;530;g128f1dfa5a1_1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1050" y="1488950"/>
            <a:ext cx="3143950" cy="51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g128f1dfa5a1_1_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9496" y="2187775"/>
            <a:ext cx="3427399" cy="445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8f1dfa5a1_1_214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Quentin</a:t>
            </a:r>
            <a:endParaRPr/>
          </a:p>
        </p:txBody>
      </p:sp>
      <p:sp>
        <p:nvSpPr>
          <p:cNvPr id="538" name="Google Shape;538;g128f1dfa5a1_1_214"/>
          <p:cNvSpPr txBox="1"/>
          <p:nvPr/>
        </p:nvSpPr>
        <p:spPr>
          <a:xfrm>
            <a:off x="412875" y="3143800"/>
            <a:ext cx="616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Finalisation du design de la page détail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39" name="Google Shape;539;g128f1dfa5a1_1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225" y="1882150"/>
            <a:ext cx="2480900" cy="474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128f1dfa5a1_1_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5674" y="786675"/>
            <a:ext cx="2700101" cy="51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16f14b08d_0_51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47" name="Google Shape;547;g1116f14b08d_0_51"/>
          <p:cNvSpPr txBox="1"/>
          <p:nvPr>
            <p:ph idx="1" type="body"/>
          </p:nvPr>
        </p:nvSpPr>
        <p:spPr>
          <a:xfrm>
            <a:off x="4900925" y="1179827"/>
            <a:ext cx="6651000" cy="23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Julien Sibille</a:t>
            </a:r>
            <a:endParaRPr b="1" i="1" sz="5000"/>
          </a:p>
        </p:txBody>
      </p:sp>
      <p:sp>
        <p:nvSpPr>
          <p:cNvPr id="548" name="Google Shape;548;g1116f14b08d_0_51"/>
          <p:cNvSpPr txBox="1"/>
          <p:nvPr/>
        </p:nvSpPr>
        <p:spPr>
          <a:xfrm>
            <a:off x="4773675" y="3524025"/>
            <a:ext cx="6829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Développeur 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Testeur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84dedd764_1_11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Julien</a:t>
            </a:r>
            <a:endParaRPr/>
          </a:p>
        </p:txBody>
      </p:sp>
      <p:sp>
        <p:nvSpPr>
          <p:cNvPr id="555" name="Google Shape;555;g1184dedd764_1_11"/>
          <p:cNvSpPr txBox="1"/>
          <p:nvPr/>
        </p:nvSpPr>
        <p:spPr>
          <a:xfrm>
            <a:off x="882700" y="1716525"/>
            <a:ext cx="58869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Gestion des reviews et proposition de films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de plusieurs endpoints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api-choozen/review_movie/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api-choozen/propose_movie/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api-choozen/get_group/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api-choozen/get_groups/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56" name="Google Shape;556;g1184dedd764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925" y="2478788"/>
            <a:ext cx="449580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28f1dfa5a1_3_663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Julien</a:t>
            </a:r>
            <a:endParaRPr/>
          </a:p>
        </p:txBody>
      </p:sp>
      <p:sp>
        <p:nvSpPr>
          <p:cNvPr id="563" name="Google Shape;563;g128f1dfa5a1_3_663"/>
          <p:cNvSpPr txBox="1"/>
          <p:nvPr/>
        </p:nvSpPr>
        <p:spPr>
          <a:xfrm>
            <a:off x="882700" y="1716525"/>
            <a:ext cx="1092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Création d’une méthode pour recevoir les informations complètes d’un group pour un utilisateur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64" name="Google Shape;564;g128f1dfa5a1_3_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00" y="2302650"/>
            <a:ext cx="11098957" cy="43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28f1dfa5a1_3_671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Julien</a:t>
            </a:r>
            <a:endParaRPr/>
          </a:p>
        </p:txBody>
      </p:sp>
      <p:sp>
        <p:nvSpPr>
          <p:cNvPr id="571" name="Google Shape;571;g128f1dfa5a1_3_671"/>
          <p:cNvSpPr txBox="1"/>
          <p:nvPr/>
        </p:nvSpPr>
        <p:spPr>
          <a:xfrm>
            <a:off x="636000" y="2628975"/>
            <a:ext cx="1092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Correction de bugs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Rédaction de la documentation d’installation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Derniers tests avant livraison</a:t>
            </a: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116f14b08d_0_58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78" name="Google Shape;578;g1116f14b08d_0_58"/>
          <p:cNvSpPr txBox="1"/>
          <p:nvPr>
            <p:ph idx="1" type="body"/>
          </p:nvPr>
        </p:nvSpPr>
        <p:spPr>
          <a:xfrm>
            <a:off x="4773675" y="1088827"/>
            <a:ext cx="6651000" cy="23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Kévin Boudina</a:t>
            </a:r>
            <a:endParaRPr b="1" i="1" sz="5000"/>
          </a:p>
        </p:txBody>
      </p:sp>
      <p:sp>
        <p:nvSpPr>
          <p:cNvPr id="579" name="Google Shape;579;g1116f14b08d_0_58"/>
          <p:cNvSpPr txBox="1"/>
          <p:nvPr/>
        </p:nvSpPr>
        <p:spPr>
          <a:xfrm>
            <a:off x="4773675" y="3524025"/>
            <a:ext cx="6829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Scrum Master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Responsable Communication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Développeur 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Testeur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8f1dfa5a1_0_11"/>
          <p:cNvSpPr txBox="1"/>
          <p:nvPr>
            <p:ph type="title"/>
          </p:nvPr>
        </p:nvSpPr>
        <p:spPr>
          <a:xfrm>
            <a:off x="5914239" y="709565"/>
            <a:ext cx="56376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</a:pPr>
            <a:r>
              <a:rPr lang="fr-FR" sz="3600"/>
              <a:t>Rappel sur le but du projet</a:t>
            </a:r>
            <a:endParaRPr/>
          </a:p>
        </p:txBody>
      </p:sp>
      <p:sp>
        <p:nvSpPr>
          <p:cNvPr id="251" name="Google Shape;251;g128f1dfa5a1_0_11"/>
          <p:cNvSpPr txBox="1"/>
          <p:nvPr>
            <p:ph idx="1" type="body"/>
          </p:nvPr>
        </p:nvSpPr>
        <p:spPr>
          <a:xfrm>
            <a:off x="5914240" y="1622432"/>
            <a:ext cx="5637600" cy="4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ts val="1840"/>
              <a:buChar char="◼"/>
            </a:pPr>
            <a:r>
              <a:rPr lang="fr-FR"/>
              <a:t>Pour…</a:t>
            </a:r>
            <a:endParaRPr/>
          </a:p>
          <a:p>
            <a:pPr indent="-306000" lvl="1" marL="630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fr-FR"/>
              <a:t>Couples</a:t>
            </a:r>
            <a:endParaRPr/>
          </a:p>
          <a:p>
            <a:pPr indent="-306000" lvl="1" marL="630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fr-FR"/>
              <a:t>Familles</a:t>
            </a:r>
            <a:endParaRPr/>
          </a:p>
          <a:p>
            <a:pPr indent="-306000" lvl="1" marL="630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fr-FR"/>
              <a:t>Groupes d’amis</a:t>
            </a:r>
            <a:endParaRPr/>
          </a:p>
          <a:p>
            <a:pPr indent="-306000" lvl="1" marL="630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fr-FR"/>
              <a:t>Clubs</a:t>
            </a:r>
            <a:endParaRPr/>
          </a:p>
          <a:p>
            <a:pPr indent="-306000" lvl="1" marL="630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fr-FR"/>
              <a:t>Classes</a:t>
            </a:r>
            <a:endParaRPr/>
          </a:p>
          <a:p>
            <a:pPr indent="-306000" lvl="1" marL="630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fr-FR"/>
              <a:t>Etc..</a:t>
            </a:r>
            <a:endParaRPr/>
          </a:p>
          <a:p>
            <a:pPr indent="-306000" lvl="0" marL="306000" rtl="0" algn="l"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FR"/>
              <a:t>… Qui ont des goûts différents</a:t>
            </a:r>
            <a:endParaRPr/>
          </a:p>
        </p:txBody>
      </p:sp>
      <p:sp>
        <p:nvSpPr>
          <p:cNvPr id="252" name="Google Shape;252;g128f1dfa5a1_0_11"/>
          <p:cNvSpPr/>
          <p:nvPr>
            <p:ph idx="2" type="pic"/>
          </p:nvPr>
        </p:nvSpPr>
        <p:spPr>
          <a:xfrm>
            <a:off x="0" y="0"/>
            <a:ext cx="42324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53" name="Google Shape;253;g128f1dfa5a1_0_11"/>
          <p:cNvPicPr preferRelativeResize="0"/>
          <p:nvPr/>
        </p:nvPicPr>
        <p:blipFill rotWithShape="1">
          <a:blip r:embed="rId3">
            <a:alphaModFix/>
          </a:blip>
          <a:srcRect b="0" l="17915" r="25262" t="0"/>
          <a:stretch/>
        </p:blipFill>
        <p:spPr>
          <a:xfrm>
            <a:off x="0" y="0"/>
            <a:ext cx="51958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16f14b08d_0_13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Kévin</a:t>
            </a:r>
            <a:endParaRPr/>
          </a:p>
        </p:txBody>
      </p:sp>
      <p:sp>
        <p:nvSpPr>
          <p:cNvPr id="586" name="Google Shape;586;g1116f14b08d_0_13"/>
          <p:cNvSpPr txBox="1"/>
          <p:nvPr/>
        </p:nvSpPr>
        <p:spPr>
          <a:xfrm>
            <a:off x="2029500" y="1889550"/>
            <a:ext cx="8133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Mise en place de test avec Jest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Documentation Test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Test utilisateur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87" name="Google Shape;587;g1116f14b08d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5525" y="3712450"/>
            <a:ext cx="8050397" cy="24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g1116f14b08d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2497" y="3943213"/>
            <a:ext cx="2002378" cy="2223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116f14b08d_0_65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95" name="Google Shape;595;g1116f14b08d_0_65"/>
          <p:cNvSpPr txBox="1"/>
          <p:nvPr>
            <p:ph idx="1" type="body"/>
          </p:nvPr>
        </p:nvSpPr>
        <p:spPr>
          <a:xfrm>
            <a:off x="4900925" y="1179827"/>
            <a:ext cx="6651000" cy="23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Martin Jossic</a:t>
            </a:r>
            <a:endParaRPr b="1" i="1" sz="5000"/>
          </a:p>
        </p:txBody>
      </p:sp>
      <p:sp>
        <p:nvSpPr>
          <p:cNvPr id="596" name="Google Shape;596;g1116f14b08d_0_65"/>
          <p:cNvSpPr txBox="1"/>
          <p:nvPr/>
        </p:nvSpPr>
        <p:spPr>
          <a:xfrm>
            <a:off x="4773675" y="3524025"/>
            <a:ext cx="6829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Développeur 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Testeur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116f14b08d_0_19"/>
          <p:cNvSpPr txBox="1"/>
          <p:nvPr>
            <p:ph type="title"/>
          </p:nvPr>
        </p:nvSpPr>
        <p:spPr>
          <a:xfrm>
            <a:off x="2734672" y="5600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Martin</a:t>
            </a:r>
            <a:endParaRPr/>
          </a:p>
        </p:txBody>
      </p:sp>
      <p:sp>
        <p:nvSpPr>
          <p:cNvPr id="603" name="Google Shape;603;g1116f14b08d_0_19"/>
          <p:cNvSpPr txBox="1"/>
          <p:nvPr/>
        </p:nvSpPr>
        <p:spPr>
          <a:xfrm>
            <a:off x="246625" y="2667825"/>
            <a:ext cx="50604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Affichage des onglets sur la page de groupe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d’onglets facilités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Utilise le thème de l’application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04" name="Google Shape;604;g1116f14b08d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6525" y="3608864"/>
            <a:ext cx="31242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g1116f14b08d_0_19"/>
          <p:cNvPicPr preferRelativeResize="0"/>
          <p:nvPr/>
        </p:nvPicPr>
        <p:blipFill rotWithShape="1">
          <a:blip r:embed="rId4">
            <a:alphaModFix/>
          </a:blip>
          <a:srcRect b="82417" l="0" r="0" t="0"/>
          <a:stretch/>
        </p:blipFill>
        <p:spPr>
          <a:xfrm>
            <a:off x="6275275" y="1437025"/>
            <a:ext cx="4919750" cy="182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26073df2f0_3_2"/>
          <p:cNvSpPr txBox="1"/>
          <p:nvPr>
            <p:ph type="title"/>
          </p:nvPr>
        </p:nvSpPr>
        <p:spPr>
          <a:xfrm>
            <a:off x="2734672" y="5600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Martin</a:t>
            </a:r>
            <a:endParaRPr/>
          </a:p>
        </p:txBody>
      </p:sp>
      <p:sp>
        <p:nvSpPr>
          <p:cNvPr id="612" name="Google Shape;612;g126073df2f0_3_2"/>
          <p:cNvSpPr txBox="1"/>
          <p:nvPr/>
        </p:nvSpPr>
        <p:spPr>
          <a:xfrm>
            <a:off x="464725" y="1714650"/>
            <a:ext cx="5060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Nettoyage du code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Résolution d’un conflit git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Suppression des ressources non utilisées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13" name="Google Shape;613;g126073df2f0_3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4950" y="1009700"/>
            <a:ext cx="1821500" cy="527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126073df2f0_3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6875" y="3125025"/>
            <a:ext cx="6399401" cy="31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d39444553_1_21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21" name="Google Shape;621;gfd39444553_1_21"/>
          <p:cNvSpPr txBox="1"/>
          <p:nvPr>
            <p:ph idx="1" type="body"/>
          </p:nvPr>
        </p:nvSpPr>
        <p:spPr>
          <a:xfrm>
            <a:off x="4900925" y="1179827"/>
            <a:ext cx="66510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Rétrospectives sur la gestion du projet</a:t>
            </a:r>
            <a:endParaRPr b="1" i="1" sz="5000"/>
          </a:p>
        </p:txBody>
      </p:sp>
      <p:sp>
        <p:nvSpPr>
          <p:cNvPr id="622" name="Google Shape;622;gfd39444553_1_21"/>
          <p:cNvSpPr txBox="1"/>
          <p:nvPr/>
        </p:nvSpPr>
        <p:spPr>
          <a:xfrm>
            <a:off x="4900925" y="4370025"/>
            <a:ext cx="6953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fr-FR" sz="19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Burndown chart et KPI</a:t>
            </a:r>
            <a:endParaRPr b="0" i="0" sz="19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28f1dfa5a1_4_0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1 - Burndown Chart</a:t>
            </a:r>
            <a:endParaRPr/>
          </a:p>
        </p:txBody>
      </p:sp>
      <p:pic>
        <p:nvPicPr>
          <p:cNvPr id="629" name="Google Shape;629;g128f1dfa5a1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850" y="1836389"/>
            <a:ext cx="7323303" cy="4836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128f1dfa5a1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00" y="1957475"/>
            <a:ext cx="4744874" cy="11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128f1dfa5a1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074" y="3598000"/>
            <a:ext cx="2853225" cy="6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28f1dfa5a1_4_166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2 - Burndown Chart</a:t>
            </a:r>
            <a:endParaRPr/>
          </a:p>
        </p:txBody>
      </p:sp>
      <p:pic>
        <p:nvPicPr>
          <p:cNvPr id="638" name="Google Shape;638;g128f1dfa5a1_4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50" y="2046100"/>
            <a:ext cx="5011349" cy="9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g128f1dfa5a1_4_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0" y="3453887"/>
            <a:ext cx="30289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g128f1dfa5a1_4_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4874" y="2046102"/>
            <a:ext cx="6823800" cy="3774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116f14b08d_2_23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3 - Burndown Chart</a:t>
            </a:r>
            <a:endParaRPr/>
          </a:p>
        </p:txBody>
      </p:sp>
      <p:pic>
        <p:nvPicPr>
          <p:cNvPr id="647" name="Google Shape;647;g1116f14b08d_2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5799" y="1868914"/>
            <a:ext cx="6823800" cy="3753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1116f14b08d_2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650" y="1908050"/>
            <a:ext cx="4708536" cy="9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1116f14b08d_2_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750" y="3191250"/>
            <a:ext cx="32004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8f1dfa5a1_4_339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4 - Burndown Chart</a:t>
            </a:r>
            <a:endParaRPr/>
          </a:p>
        </p:txBody>
      </p:sp>
      <p:pic>
        <p:nvPicPr>
          <p:cNvPr id="656" name="Google Shape;656;g128f1dfa5a1_4_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586" y="1868914"/>
            <a:ext cx="6983014" cy="3865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g128f1dfa5a1_4_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75" y="1911673"/>
            <a:ext cx="4762675" cy="9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g128f1dfa5a1_4_3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25" y="3079350"/>
            <a:ext cx="2661852" cy="6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116f14b08d_0_80"/>
          <p:cNvSpPr txBox="1"/>
          <p:nvPr>
            <p:ph type="title"/>
          </p:nvPr>
        </p:nvSpPr>
        <p:spPr>
          <a:xfrm>
            <a:off x="2835185" y="10603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4 - Trello</a:t>
            </a:r>
            <a:endParaRPr/>
          </a:p>
        </p:txBody>
      </p:sp>
      <p:pic>
        <p:nvPicPr>
          <p:cNvPr id="665" name="Google Shape;665;g1116f14b08d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275" y="2083902"/>
            <a:ext cx="9247452" cy="4346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8f1dfa5a1_0_177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COMMENT ?</a:t>
            </a:r>
            <a:endParaRPr/>
          </a:p>
        </p:txBody>
      </p:sp>
      <p:grpSp>
        <p:nvGrpSpPr>
          <p:cNvPr id="260" name="Google Shape;260;g128f1dfa5a1_0_177"/>
          <p:cNvGrpSpPr/>
          <p:nvPr/>
        </p:nvGrpSpPr>
        <p:grpSpPr>
          <a:xfrm>
            <a:off x="2808513" y="2716216"/>
            <a:ext cx="6574843" cy="3460552"/>
            <a:chOff x="0" y="520"/>
            <a:chExt cx="6574843" cy="3460552"/>
          </a:xfrm>
        </p:grpSpPr>
        <p:sp>
          <p:nvSpPr>
            <p:cNvPr id="261" name="Google Shape;261;g128f1dfa5a1_0_177"/>
            <p:cNvSpPr/>
            <p:nvPr/>
          </p:nvSpPr>
          <p:spPr>
            <a:xfrm>
              <a:off x="0" y="2605772"/>
              <a:ext cx="1643700" cy="855300"/>
            </a:xfrm>
            <a:prstGeom prst="rect">
              <a:avLst/>
            </a:prstGeom>
            <a:solidFill>
              <a:srgbClr val="BF62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g128f1dfa5a1_0_177"/>
            <p:cNvSpPr txBox="1"/>
            <p:nvPr/>
          </p:nvSpPr>
          <p:spPr>
            <a:xfrm>
              <a:off x="0" y="2605772"/>
              <a:ext cx="1643700" cy="8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3575" lIns="116900" spcFirstLastPara="1" rIns="116900" wrap="square" tIns="163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Gill Sans"/>
                <a:buNone/>
              </a:pPr>
              <a:r>
                <a:rPr b="0" i="0" lang="fr-FR" sz="23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Choix(Zen)</a:t>
              </a:r>
              <a:endParaRPr/>
            </a:p>
          </p:txBody>
        </p:sp>
        <p:sp>
          <p:nvSpPr>
            <p:cNvPr id="263" name="Google Shape;263;g128f1dfa5a1_0_177"/>
            <p:cNvSpPr/>
            <p:nvPr/>
          </p:nvSpPr>
          <p:spPr>
            <a:xfrm>
              <a:off x="1643743" y="2605772"/>
              <a:ext cx="4931100" cy="855300"/>
            </a:xfrm>
            <a:prstGeom prst="rect">
              <a:avLst/>
            </a:prstGeom>
            <a:solidFill>
              <a:schemeClr val="lt2">
                <a:alpha val="8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g128f1dfa5a1_0_177"/>
            <p:cNvSpPr txBox="1"/>
            <p:nvPr/>
          </p:nvSpPr>
          <p:spPr>
            <a:xfrm>
              <a:off x="1643743" y="2605772"/>
              <a:ext cx="4931100" cy="8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200" lIns="100025" spcFirstLastPara="1" rIns="100025" wrap="square" tIns="203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ill Sans"/>
                <a:buNone/>
              </a:pPr>
              <a:r>
                <a:rPr b="0" i="0" lang="fr-FR" sz="16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Le plus voulu (en général, par genre, par année, etc..)</a:t>
              </a:r>
              <a:endParaRPr/>
            </a:p>
          </p:txBody>
        </p:sp>
        <p:sp>
          <p:nvSpPr>
            <p:cNvPr id="265" name="Google Shape;265;g128f1dfa5a1_0_177"/>
            <p:cNvSpPr/>
            <p:nvPr/>
          </p:nvSpPr>
          <p:spPr>
            <a:xfrm rot="10800000">
              <a:off x="43" y="1303101"/>
              <a:ext cx="1643700" cy="1315500"/>
            </a:xfrm>
            <a:prstGeom prst="upArrowCallout">
              <a:avLst>
                <a:gd fmla="val 5000" name="adj1"/>
                <a:gd fmla="val 10000" name="adj2"/>
                <a:gd fmla="val 15000" name="adj3"/>
                <a:gd fmla="val 64977" name="adj4"/>
              </a:avLst>
            </a:prstGeom>
            <a:solidFill>
              <a:srgbClr val="BF62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g128f1dfa5a1_0_177"/>
            <p:cNvSpPr txBox="1"/>
            <p:nvPr/>
          </p:nvSpPr>
          <p:spPr>
            <a:xfrm>
              <a:off x="0" y="1303192"/>
              <a:ext cx="1643700" cy="85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3575" lIns="116900" spcFirstLastPara="1" rIns="116900" wrap="square" tIns="163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Gill Sans"/>
                <a:buNone/>
              </a:pPr>
              <a:r>
                <a:rPr b="0" i="0" lang="fr-FR" sz="23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Envies</a:t>
              </a:r>
              <a:endParaRPr/>
            </a:p>
          </p:txBody>
        </p:sp>
        <p:sp>
          <p:nvSpPr>
            <p:cNvPr id="267" name="Google Shape;267;g128f1dfa5a1_0_177"/>
            <p:cNvSpPr/>
            <p:nvPr/>
          </p:nvSpPr>
          <p:spPr>
            <a:xfrm>
              <a:off x="1643743" y="1303192"/>
              <a:ext cx="4931100" cy="855000"/>
            </a:xfrm>
            <a:prstGeom prst="rect">
              <a:avLst/>
            </a:prstGeom>
            <a:solidFill>
              <a:schemeClr val="lt2">
                <a:alpha val="8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g128f1dfa5a1_0_177"/>
            <p:cNvSpPr txBox="1"/>
            <p:nvPr/>
          </p:nvSpPr>
          <p:spPr>
            <a:xfrm>
              <a:off x="1643743" y="1303192"/>
              <a:ext cx="4931100" cy="85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200" lIns="100025" spcFirstLastPara="1" rIns="100025" wrap="square" tIns="203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ill Sans"/>
                <a:buNone/>
              </a:pPr>
              <a:r>
                <a:rPr b="0" i="0" lang="fr-FR" sz="16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Tout de suite, rapidement, peu importe, pas tout de suite, dans longtemps.</a:t>
              </a:r>
              <a:endParaRPr/>
            </a:p>
          </p:txBody>
        </p:sp>
        <p:sp>
          <p:nvSpPr>
            <p:cNvPr id="269" name="Google Shape;269;g128f1dfa5a1_0_177"/>
            <p:cNvSpPr/>
            <p:nvPr/>
          </p:nvSpPr>
          <p:spPr>
            <a:xfrm rot="10800000">
              <a:off x="43" y="520"/>
              <a:ext cx="1643700" cy="1315500"/>
            </a:xfrm>
            <a:prstGeom prst="upArrowCallout">
              <a:avLst>
                <a:gd fmla="val 5000" name="adj1"/>
                <a:gd fmla="val 10000" name="adj2"/>
                <a:gd fmla="val 15000" name="adj3"/>
                <a:gd fmla="val 64977" name="adj4"/>
              </a:avLst>
            </a:prstGeom>
            <a:solidFill>
              <a:srgbClr val="BF62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g128f1dfa5a1_0_177"/>
            <p:cNvSpPr txBox="1"/>
            <p:nvPr/>
          </p:nvSpPr>
          <p:spPr>
            <a:xfrm>
              <a:off x="0" y="611"/>
              <a:ext cx="1643700" cy="85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3575" lIns="116900" spcFirstLastPara="1" rIns="116900" wrap="square" tIns="163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Gill Sans"/>
                <a:buNone/>
              </a:pPr>
              <a:r>
                <a:rPr b="0" i="0" lang="fr-FR" sz="23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Proposition</a:t>
              </a:r>
              <a:endParaRPr/>
            </a:p>
          </p:txBody>
        </p:sp>
        <p:sp>
          <p:nvSpPr>
            <p:cNvPr id="271" name="Google Shape;271;g128f1dfa5a1_0_177"/>
            <p:cNvSpPr/>
            <p:nvPr/>
          </p:nvSpPr>
          <p:spPr>
            <a:xfrm>
              <a:off x="1643743" y="611"/>
              <a:ext cx="4931100" cy="855000"/>
            </a:xfrm>
            <a:prstGeom prst="rect">
              <a:avLst/>
            </a:prstGeom>
            <a:solidFill>
              <a:schemeClr val="lt2">
                <a:alpha val="898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g128f1dfa5a1_0_177"/>
            <p:cNvSpPr txBox="1"/>
            <p:nvPr/>
          </p:nvSpPr>
          <p:spPr>
            <a:xfrm>
              <a:off x="1643743" y="611"/>
              <a:ext cx="4931100" cy="85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200" lIns="100025" spcFirstLastPara="1" rIns="100025" wrap="square" tIns="203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ill Sans"/>
                <a:buNone/>
              </a:pPr>
              <a:r>
                <a:rPr b="0" i="0" lang="fr-FR" sz="16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Films, séries, etc..</a:t>
              </a: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04e6cfa02a_0_6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4 - KPI</a:t>
            </a:r>
            <a:endParaRPr/>
          </a:p>
        </p:txBody>
      </p:sp>
      <p:pic>
        <p:nvPicPr>
          <p:cNvPr id="672" name="Google Shape;672;g104e6cfa02a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875" y="2021314"/>
            <a:ext cx="11570248" cy="28413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3" name="Google Shape;673;g104e6cfa02a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0975" y="5125514"/>
            <a:ext cx="1200150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1298fe5bd6_0_0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80" name="Google Shape;680;g11298fe5bd6_0_0"/>
          <p:cNvSpPr txBox="1"/>
          <p:nvPr>
            <p:ph idx="1" type="body"/>
          </p:nvPr>
        </p:nvSpPr>
        <p:spPr>
          <a:xfrm>
            <a:off x="4900925" y="1179827"/>
            <a:ext cx="66510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Definition of Done</a:t>
            </a:r>
            <a:endParaRPr b="1" i="1" sz="5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1298fe5bd6_0_14"/>
          <p:cNvSpPr txBox="1"/>
          <p:nvPr/>
        </p:nvSpPr>
        <p:spPr>
          <a:xfrm>
            <a:off x="2450850" y="1643550"/>
            <a:ext cx="72903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Une tâche est done lorsque :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La fonctionnalité développé est intégré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Le code respecte le principe du "Clean Code"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Résultat de la tâche validé par l'équipe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d'une tâche de test correspondante à réaliser rapidement à la suite du done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116f14b08d_0_73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93" name="Google Shape;693;g1116f14b08d_0_73"/>
          <p:cNvSpPr txBox="1"/>
          <p:nvPr>
            <p:ph idx="1" type="body"/>
          </p:nvPr>
        </p:nvSpPr>
        <p:spPr>
          <a:xfrm>
            <a:off x="4900925" y="1179827"/>
            <a:ext cx="66510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Et maintenant ?</a:t>
            </a:r>
            <a:endParaRPr b="1" i="1" sz="5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0" name="Google Shape;700;p7"/>
          <p:cNvSpPr/>
          <p:nvPr/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7"/>
          <p:cNvSpPr/>
          <p:nvPr/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7"/>
          <p:cNvSpPr txBox="1"/>
          <p:nvPr>
            <p:ph type="ctrTitle"/>
          </p:nvPr>
        </p:nvSpPr>
        <p:spPr>
          <a:xfrm>
            <a:off x="1893715" y="708498"/>
            <a:ext cx="7574507" cy="333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Gill Sans"/>
              <a:buNone/>
            </a:pPr>
            <a:r>
              <a:rPr lang="fr-FR" sz="6000">
                <a:solidFill>
                  <a:srgbClr val="FFFFFF"/>
                </a:solidFill>
              </a:rPr>
              <a:t>MERCI POUR VOTRE ATTENTION</a:t>
            </a:r>
            <a:endParaRPr/>
          </a:p>
        </p:txBody>
      </p:sp>
      <p:sp>
        <p:nvSpPr>
          <p:cNvPr id="703" name="Google Shape;703;p7"/>
          <p:cNvSpPr/>
          <p:nvPr/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89929B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7"/>
          <p:cNvSpPr txBox="1"/>
          <p:nvPr>
            <p:ph idx="1" type="subTitle"/>
          </p:nvPr>
        </p:nvSpPr>
        <p:spPr>
          <a:xfrm>
            <a:off x="1893715" y="4502576"/>
            <a:ext cx="7574507" cy="1640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40"/>
              <a:buNone/>
            </a:pPr>
            <a:r>
              <a:rPr lang="fr-FR" sz="2000">
                <a:solidFill>
                  <a:srgbClr val="FFFFFF"/>
                </a:solidFill>
              </a:rPr>
              <a:t>KACZMAREK QUENTIN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FR" sz="2000">
                <a:solidFill>
                  <a:srgbClr val="FFFFFF"/>
                </a:solidFill>
              </a:rPr>
              <a:t>JOSSIC MARTIN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FR" sz="2000">
                <a:solidFill>
                  <a:srgbClr val="FFFFFF"/>
                </a:solidFill>
              </a:rPr>
              <a:t>BOUDINA KÉVIN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FR" sz="2000">
                <a:solidFill>
                  <a:srgbClr val="FFFFFF"/>
                </a:solidFill>
              </a:rPr>
              <a:t>SIBILLE JULIEN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8f1dfa5a1_0_353"/>
          <p:cNvSpPr txBox="1"/>
          <p:nvPr>
            <p:ph type="title"/>
          </p:nvPr>
        </p:nvSpPr>
        <p:spPr>
          <a:xfrm>
            <a:off x="7835317" y="709565"/>
            <a:ext cx="37167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</a:pPr>
            <a:r>
              <a:rPr lang="fr-FR" sz="3600"/>
              <a:t>OBJECTIFS ?</a:t>
            </a:r>
            <a:endParaRPr/>
          </a:p>
        </p:txBody>
      </p:sp>
      <p:sp>
        <p:nvSpPr>
          <p:cNvPr id="279" name="Google Shape;279;g128f1dfa5a1_0_353"/>
          <p:cNvSpPr txBox="1"/>
          <p:nvPr>
            <p:ph idx="1" type="body"/>
          </p:nvPr>
        </p:nvSpPr>
        <p:spPr>
          <a:xfrm>
            <a:off x="7835316" y="1632857"/>
            <a:ext cx="3716700" cy="17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ts val="1840"/>
              <a:buChar char="◼"/>
            </a:pPr>
            <a:r>
              <a:rPr lang="fr-FR"/>
              <a:t>Gain de temps</a:t>
            </a:r>
            <a:endParaRPr/>
          </a:p>
          <a:p>
            <a:pPr indent="-306000" lvl="0" marL="306000" rtl="0" algn="l"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FR"/>
              <a:t>Pas de prises de tête</a:t>
            </a:r>
            <a:endParaRPr/>
          </a:p>
          <a:p>
            <a:pPr indent="-189160" lvl="0" marL="306000" rtl="0" algn="l"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t/>
            </a:r>
            <a:endParaRPr/>
          </a:p>
          <a:p>
            <a:pPr indent="-306000" lvl="0" marL="306000" rtl="0" algn="l"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FR"/>
              <a:t>ZEN…</a:t>
            </a:r>
            <a:endParaRPr/>
          </a:p>
        </p:txBody>
      </p:sp>
      <p:pic>
        <p:nvPicPr>
          <p:cNvPr id="280" name="Google Shape;280;g128f1dfa5a1_0_35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780" r="7214" t="0"/>
          <a:stretch/>
        </p:blipFill>
        <p:spPr>
          <a:xfrm>
            <a:off x="-889233" y="0"/>
            <a:ext cx="740748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" name="Google Shape;286;g128f1dfa5a1_0_683"/>
          <p:cNvCxnSpPr/>
          <p:nvPr/>
        </p:nvCxnSpPr>
        <p:spPr>
          <a:xfrm>
            <a:off x="1772550" y="3442000"/>
            <a:ext cx="86862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g128f1dfa5a1_0_683"/>
          <p:cNvCxnSpPr/>
          <p:nvPr/>
        </p:nvCxnSpPr>
        <p:spPr>
          <a:xfrm flipH="1">
            <a:off x="1759350" y="3442000"/>
            <a:ext cx="13200" cy="1412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g128f1dfa5a1_0_683"/>
          <p:cNvCxnSpPr/>
          <p:nvPr/>
        </p:nvCxnSpPr>
        <p:spPr>
          <a:xfrm flipH="1">
            <a:off x="10419450" y="3442000"/>
            <a:ext cx="13200" cy="1412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g128f1dfa5a1_0_683"/>
          <p:cNvCxnSpPr/>
          <p:nvPr/>
        </p:nvCxnSpPr>
        <p:spPr>
          <a:xfrm flipH="1">
            <a:off x="6095250" y="2801000"/>
            <a:ext cx="1500" cy="1949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g128f1dfa5a1_0_683"/>
          <p:cNvSpPr/>
          <p:nvPr/>
        </p:nvSpPr>
        <p:spPr>
          <a:xfrm>
            <a:off x="4768200" y="2603225"/>
            <a:ext cx="2655600" cy="838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Chef de projet</a:t>
            </a:r>
            <a:endParaRPr sz="1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Architecte</a:t>
            </a:r>
            <a:endParaRPr sz="1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Product Owner</a:t>
            </a:r>
            <a:endParaRPr sz="1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Développeur</a:t>
            </a:r>
            <a:endParaRPr sz="1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1" name="Google Shape;291;g128f1dfa5a1_0_683"/>
          <p:cNvSpPr/>
          <p:nvPr/>
        </p:nvSpPr>
        <p:spPr>
          <a:xfrm>
            <a:off x="438150" y="5724325"/>
            <a:ext cx="2655600" cy="909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Responsable communication</a:t>
            </a:r>
            <a:endParaRPr sz="1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Marketing</a:t>
            </a:r>
            <a:endParaRPr sz="1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Développeur</a:t>
            </a:r>
            <a:endParaRPr sz="1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Testeur</a:t>
            </a:r>
            <a:endParaRPr sz="1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2" name="Google Shape;292;g128f1dfa5a1_0_683"/>
          <p:cNvSpPr/>
          <p:nvPr/>
        </p:nvSpPr>
        <p:spPr>
          <a:xfrm>
            <a:off x="4768200" y="5724325"/>
            <a:ext cx="2655600" cy="909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Développeur</a:t>
            </a:r>
            <a:endParaRPr sz="1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Testeur</a:t>
            </a:r>
            <a:endParaRPr sz="1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3" name="Google Shape;293;g128f1dfa5a1_0_683"/>
          <p:cNvSpPr/>
          <p:nvPr/>
        </p:nvSpPr>
        <p:spPr>
          <a:xfrm>
            <a:off x="9098250" y="5724325"/>
            <a:ext cx="2655600" cy="909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Développeur</a:t>
            </a:r>
            <a:endParaRPr sz="1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Testeur</a:t>
            </a:r>
            <a:endParaRPr sz="1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4" name="Google Shape;294;g128f1dfa5a1_0_683"/>
          <p:cNvSpPr txBox="1"/>
          <p:nvPr/>
        </p:nvSpPr>
        <p:spPr>
          <a:xfrm>
            <a:off x="1053000" y="5293225"/>
            <a:ext cx="142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434343"/>
                </a:solidFill>
                <a:latin typeface="Gill Sans"/>
                <a:ea typeface="Gill Sans"/>
                <a:cs typeface="Gill Sans"/>
                <a:sym typeface="Gill Sans"/>
              </a:rPr>
              <a:t>Kevin Boudina</a:t>
            </a:r>
            <a:endParaRPr sz="1600">
              <a:solidFill>
                <a:srgbClr val="43434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5" name="Google Shape;295;g128f1dfa5a1_0_683"/>
          <p:cNvSpPr txBox="1"/>
          <p:nvPr/>
        </p:nvSpPr>
        <p:spPr>
          <a:xfrm>
            <a:off x="5590700" y="5293225"/>
            <a:ext cx="142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434343"/>
                </a:solidFill>
                <a:latin typeface="Gill Sans"/>
                <a:ea typeface="Gill Sans"/>
                <a:cs typeface="Gill Sans"/>
                <a:sym typeface="Gill Sans"/>
              </a:rPr>
              <a:t>Julien Sibille</a:t>
            </a:r>
            <a:endParaRPr sz="1600">
              <a:solidFill>
                <a:srgbClr val="43434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6" name="Google Shape;296;g128f1dfa5a1_0_683"/>
          <p:cNvSpPr txBox="1"/>
          <p:nvPr/>
        </p:nvSpPr>
        <p:spPr>
          <a:xfrm>
            <a:off x="9713100" y="5293225"/>
            <a:ext cx="142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434343"/>
                </a:solidFill>
                <a:latin typeface="Gill Sans"/>
                <a:ea typeface="Gill Sans"/>
                <a:cs typeface="Gill Sans"/>
                <a:sym typeface="Gill Sans"/>
              </a:rPr>
              <a:t>Martin Jossic</a:t>
            </a:r>
            <a:endParaRPr sz="1600">
              <a:solidFill>
                <a:srgbClr val="43434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7" name="Google Shape;297;g128f1dfa5a1_0_683"/>
          <p:cNvSpPr txBox="1"/>
          <p:nvPr/>
        </p:nvSpPr>
        <p:spPr>
          <a:xfrm>
            <a:off x="5270150" y="2172125"/>
            <a:ext cx="204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434343"/>
                </a:solidFill>
                <a:latin typeface="Gill Sans"/>
                <a:ea typeface="Gill Sans"/>
                <a:cs typeface="Gill Sans"/>
                <a:sym typeface="Gill Sans"/>
              </a:rPr>
              <a:t>Quentin Kaczmarek</a:t>
            </a:r>
            <a:endParaRPr sz="1600">
              <a:solidFill>
                <a:srgbClr val="43434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98" name="Google Shape;298;g128f1dfa5a1_0_683"/>
          <p:cNvPicPr preferRelativeResize="0"/>
          <p:nvPr/>
        </p:nvPicPr>
        <p:blipFill rotWithShape="1">
          <a:blip r:embed="rId3">
            <a:alphaModFix/>
          </a:blip>
          <a:srcRect b="1874" l="13631" r="9657" t="0"/>
          <a:stretch/>
        </p:blipFill>
        <p:spPr>
          <a:xfrm>
            <a:off x="5483368" y="604800"/>
            <a:ext cx="1225270" cy="15673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9" name="Google Shape;299;g128f1dfa5a1_0_6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3363" y="4083000"/>
            <a:ext cx="1225275" cy="122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128f1dfa5a1_0_6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6188" y="3876825"/>
            <a:ext cx="1059531" cy="14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128f1dfa5a1_0_683"/>
          <p:cNvPicPr preferRelativeResize="0"/>
          <p:nvPr/>
        </p:nvPicPr>
        <p:blipFill rotWithShape="1">
          <a:blip r:embed="rId6">
            <a:alphaModFix/>
          </a:blip>
          <a:srcRect b="24395" l="0" r="54736" t="17073"/>
          <a:stretch/>
        </p:blipFill>
        <p:spPr>
          <a:xfrm>
            <a:off x="9825450" y="4026624"/>
            <a:ext cx="991048" cy="128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g128f1dfa5a1_0_5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225" y="1766813"/>
            <a:ext cx="6704500" cy="34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128f1dfa5a1_0_520"/>
          <p:cNvSpPr txBox="1"/>
          <p:nvPr>
            <p:ph type="title"/>
          </p:nvPr>
        </p:nvSpPr>
        <p:spPr>
          <a:xfrm>
            <a:off x="2441222" y="79366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Technologies Utilisées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128f1dfa5a1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525" y="1007600"/>
            <a:ext cx="8362950" cy="52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videndVTI">
  <a:themeElements>
    <a:clrScheme name="DividendVTI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videndVTI">
  <a:themeElements>
    <a:clrScheme name="DividendVTI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2021-10-11T12:27:18Z</dcterms:created>
  <dc:creator>Julien Sibille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